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7" r:id="rId4"/>
    <p:sldId id="258" r:id="rId5"/>
    <p:sldId id="284" r:id="rId6"/>
    <p:sldId id="259" r:id="rId7"/>
    <p:sldId id="285" r:id="rId8"/>
    <p:sldId id="260" r:id="rId9"/>
    <p:sldId id="286" r:id="rId10"/>
    <p:sldId id="261" r:id="rId11"/>
    <p:sldId id="262" r:id="rId12"/>
    <p:sldId id="263" r:id="rId13"/>
    <p:sldId id="264" r:id="rId14"/>
    <p:sldId id="265" r:id="rId15"/>
    <p:sldId id="266" r:id="rId16"/>
    <p:sldId id="267" r:id="rId17"/>
    <p:sldId id="268" r:id="rId18"/>
    <p:sldId id="269" r:id="rId19"/>
    <p:sldId id="272" r:id="rId20"/>
    <p:sldId id="288" r:id="rId21"/>
    <p:sldId id="292" r:id="rId22"/>
    <p:sldId id="289" r:id="rId23"/>
    <p:sldId id="290" r:id="rId24"/>
    <p:sldId id="291" r:id="rId25"/>
    <p:sldId id="273" r:id="rId26"/>
    <p:sldId id="294" r:id="rId27"/>
    <p:sldId id="293" r:id="rId28"/>
    <p:sldId id="295" r:id="rId29"/>
    <p:sldId id="283" r:id="rId30"/>
    <p:sldId id="300" r:id="rId31"/>
    <p:sldId id="301" r:id="rId32"/>
    <p:sldId id="274" r:id="rId33"/>
    <p:sldId id="296" r:id="rId34"/>
    <p:sldId id="297" r:id="rId35"/>
    <p:sldId id="310" r:id="rId36"/>
    <p:sldId id="298" r:id="rId37"/>
    <p:sldId id="308" r:id="rId38"/>
    <p:sldId id="299" r:id="rId39"/>
    <p:sldId id="302" r:id="rId40"/>
    <p:sldId id="275" r:id="rId41"/>
    <p:sldId id="304" r:id="rId42"/>
    <p:sldId id="303" r:id="rId43"/>
    <p:sldId id="306" r:id="rId44"/>
    <p:sldId id="305" r:id="rId45"/>
    <p:sldId id="307" r:id="rId46"/>
    <p:sldId id="276" r:id="rId47"/>
    <p:sldId id="281" r:id="rId48"/>
    <p:sldId id="282" r:id="rId49"/>
    <p:sldId id="279" r:id="rId50"/>
    <p:sldId id="309" r:id="rId5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2" autoAdjust="0"/>
    <p:restoredTop sz="98081" autoAdjust="0"/>
  </p:normalViewPr>
  <p:slideViewPr>
    <p:cSldViewPr>
      <p:cViewPr varScale="1">
        <p:scale>
          <a:sx n="46" d="100"/>
          <a:sy n="46" d="100"/>
        </p:scale>
        <p:origin x="-677"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20891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2632694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366884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691618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1173675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4238098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611497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95618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983753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182680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0C101062-8315-4F99-8429-B3A669F4DCB7}" type="slidenum">
              <a:rPr lang="es-CO" smtClean="0"/>
              <a:t>‹Nº›</a:t>
            </a:fld>
            <a:endParaRPr lang="es-CO" dirty="0"/>
          </a:p>
        </p:txBody>
      </p:sp>
    </p:spTree>
    <p:extLst>
      <p:ext uri="{BB962C8B-B14F-4D97-AF65-F5344CB8AC3E}">
        <p14:creationId xmlns:p14="http://schemas.microsoft.com/office/powerpoint/2010/main" val="3642854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1210E9-EEE4-459C-830F-0C3A278FB2BD}" type="datetimeFigureOut">
              <a:rPr lang="es-CO" smtClean="0"/>
              <a:t>14/10/2012</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101062-8315-4F99-8429-B3A669F4DCB7}" type="slidenum">
              <a:rPr lang="es-CO" smtClean="0"/>
              <a:t>‹Nº›</a:t>
            </a:fld>
            <a:endParaRPr lang="es-CO" dirty="0"/>
          </a:p>
        </p:txBody>
      </p:sp>
    </p:spTree>
    <p:extLst>
      <p:ext uri="{BB962C8B-B14F-4D97-AF65-F5344CB8AC3E}">
        <p14:creationId xmlns:p14="http://schemas.microsoft.com/office/powerpoint/2010/main" val="14303240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es.wikipedia.org/wiki/Argentina" TargetMode="External"/><Relationship Id="rId13" Type="http://schemas.openxmlformats.org/officeDocument/2006/relationships/hyperlink" Target="http://es.wikipedia.org/wiki/Inglaterra" TargetMode="External"/><Relationship Id="rId18" Type="http://schemas.openxmlformats.org/officeDocument/2006/relationships/hyperlink" Target="http://es.wikipedia.org/wiki/Cuba" TargetMode="External"/><Relationship Id="rId3" Type="http://schemas.openxmlformats.org/officeDocument/2006/relationships/hyperlink" Target="http://es.wikipedia.org/wiki/Francia" TargetMode="External"/><Relationship Id="rId7" Type="http://schemas.openxmlformats.org/officeDocument/2006/relationships/hyperlink" Target="http://es.wikipedia.org/wiki/Alemania" TargetMode="External"/><Relationship Id="rId12" Type="http://schemas.openxmlformats.org/officeDocument/2006/relationships/hyperlink" Target="http://es.wikipedia.org/wiki/Puerto_Rico" TargetMode="External"/><Relationship Id="rId17" Type="http://schemas.openxmlformats.org/officeDocument/2006/relationships/hyperlink" Target="http://es.wikipedia.org/wiki/Hait%C3%AD" TargetMode="External"/><Relationship Id="rId2" Type="http://schemas.openxmlformats.org/officeDocument/2006/relationships/hyperlink" Target="http://es.wikipedia.org/wiki/Doctrina" TargetMode="External"/><Relationship Id="rId16" Type="http://schemas.openxmlformats.org/officeDocument/2006/relationships/hyperlink" Target="http://es.wikipedia.org/wiki/Portugal" TargetMode="External"/><Relationship Id="rId20" Type="http://schemas.openxmlformats.org/officeDocument/2006/relationships/hyperlink" Target="http://es.wikipedia.org/wiki/Brasil" TargetMode="External"/><Relationship Id="rId1" Type="http://schemas.openxmlformats.org/officeDocument/2006/relationships/slideLayout" Target="../slideLayouts/slideLayout2.xml"/><Relationship Id="rId6" Type="http://schemas.openxmlformats.org/officeDocument/2006/relationships/hyperlink" Target="http://es.wikipedia.org/wiki/Allan_Kardec" TargetMode="External"/><Relationship Id="rId11" Type="http://schemas.openxmlformats.org/officeDocument/2006/relationships/hyperlink" Target="http://es.wikipedia.org/wiki/Estados_Unidos" TargetMode="External"/><Relationship Id="rId5" Type="http://schemas.openxmlformats.org/officeDocument/2006/relationships/hyperlink" Target="http://es.wikipedia.org/wiki/Pedagog%C3%ADa" TargetMode="External"/><Relationship Id="rId15" Type="http://schemas.openxmlformats.org/officeDocument/2006/relationships/hyperlink" Target="http://es.wikipedia.org/wiki/Venezuela" TargetMode="External"/><Relationship Id="rId10" Type="http://schemas.openxmlformats.org/officeDocument/2006/relationships/hyperlink" Target="http://es.wikipedia.org/wiki/Per%C3%BA" TargetMode="External"/><Relationship Id="rId19" Type="http://schemas.openxmlformats.org/officeDocument/2006/relationships/hyperlink" Target="http://es.wikipedia.org/wiki/Uruguay" TargetMode="External"/><Relationship Id="rId4" Type="http://schemas.openxmlformats.org/officeDocument/2006/relationships/hyperlink" Target="http://es.wikipedia.org/wiki/Siglo_XIX" TargetMode="External"/><Relationship Id="rId9" Type="http://schemas.openxmlformats.org/officeDocument/2006/relationships/hyperlink" Target="http://es.wikipedia.org/wiki/Espa%C3%B1a" TargetMode="External"/><Relationship Id="rId14" Type="http://schemas.openxmlformats.org/officeDocument/2006/relationships/hyperlink" Target="http://es.wikipedia.org/wiki/Jap%C3%B3n"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Llamada de flecha a la derecha"/>
          <p:cNvSpPr/>
          <p:nvPr/>
        </p:nvSpPr>
        <p:spPr>
          <a:xfrm>
            <a:off x="395536" y="980728"/>
            <a:ext cx="5040560" cy="5040560"/>
          </a:xfrm>
          <a:prstGeom prst="rightArrowCallou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solidFill>
                  <a:srgbClr val="002060"/>
                </a:solidFill>
                <a:latin typeface="Algerian" pitchFamily="82" charset="0"/>
              </a:rPr>
              <a:t>IMITANDO LA TRINIDAD</a:t>
            </a:r>
          </a:p>
        </p:txBody>
      </p:sp>
      <p:pic>
        <p:nvPicPr>
          <p:cNvPr id="1026" name="Picture 2" descr="http://t1.gstatic.com/images?q=tbn:ANd9GcTh_vBR8feWUs9UUaWYKzCao8jOUUTN3mXl0tVeyIbdyAZdEIz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792" y="980728"/>
            <a:ext cx="3456384" cy="396044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436095" y="5067181"/>
            <a:ext cx="3472081" cy="954107"/>
          </a:xfrm>
          <a:prstGeom prst="rect">
            <a:avLst/>
          </a:prstGeom>
          <a:blipFill>
            <a:blip r:embed="rId4"/>
            <a:tile tx="0" ty="0" sx="100000" sy="100000" flip="none" algn="tl"/>
          </a:blipFill>
        </p:spPr>
        <p:txBody>
          <a:bodyPr wrap="square">
            <a:spAutoFit/>
          </a:bodyPr>
          <a:lstStyle/>
          <a:p>
            <a:r>
              <a:rPr lang="es-CO" sz="2800" dirty="0"/>
              <a:t>Basado en Mateo 3:16,17.</a:t>
            </a:r>
          </a:p>
        </p:txBody>
      </p:sp>
    </p:spTree>
    <p:extLst>
      <p:ext uri="{BB962C8B-B14F-4D97-AF65-F5344CB8AC3E}">
        <p14:creationId xmlns:p14="http://schemas.microsoft.com/office/powerpoint/2010/main" val="133581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a:noFill/>
        </p:spPr>
        <p:txBody>
          <a:bodyPr/>
          <a:lstStyle/>
          <a:p>
            <a:pPr marL="0" indent="0">
              <a:buNone/>
            </a:pPr>
            <a:r>
              <a:rPr lang="es-CO" dirty="0" smtClean="0"/>
              <a:t>Antes de iniciar este tema, los invito a que elevemos una oración pidiendo a Dios su orientación:</a:t>
            </a:r>
          </a:p>
        </p:txBody>
      </p:sp>
      <p:sp>
        <p:nvSpPr>
          <p:cNvPr id="4" name="3 Rectángulo redondeado"/>
          <p:cNvSpPr/>
          <p:nvPr/>
        </p:nvSpPr>
        <p:spPr>
          <a:xfrm>
            <a:off x="251520" y="2520483"/>
            <a:ext cx="4608512" cy="374441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a:t> </a:t>
            </a:r>
            <a:r>
              <a:rPr lang="es-CO" sz="3200" i="1" dirty="0">
                <a:solidFill>
                  <a:srgbClr val="002060"/>
                </a:solidFill>
              </a:rPr>
              <a:t>«Padre nuestro que estas en los cielos, te pedimos nos enseñes tu Santa Palabra, nos dirijas en el estudio de este tema, te lo pedimos en el nombre de Cristo Jesús. Amen.</a:t>
            </a:r>
          </a:p>
        </p:txBody>
      </p:sp>
      <p:pic>
        <p:nvPicPr>
          <p:cNvPr id="2050" name="Picture 2" descr="http://t1.gstatic.com/images?q=tbn:ANd9GcS6cg8uDce_Rr0RwneJHY3i7NmyrG-GND8pnxBCJKlTpPoICtH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492897"/>
            <a:ext cx="3384376" cy="3720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89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6"/>
          </a:xfrm>
        </p:spPr>
        <p:txBody>
          <a:bodyPr>
            <a:normAutofit fontScale="92500"/>
          </a:bodyPr>
          <a:lstStyle/>
          <a:p>
            <a:r>
              <a:rPr lang="es-CO" dirty="0" smtClean="0"/>
              <a:t>Mateo 3:16,17.</a:t>
            </a:r>
            <a:r>
              <a:rPr lang="es-CO" b="1" baseline="30000" dirty="0"/>
              <a:t> </a:t>
            </a:r>
            <a:r>
              <a:rPr lang="es-CO" b="1" baseline="30000" dirty="0" smtClean="0"/>
              <a:t>«</a:t>
            </a:r>
            <a:r>
              <a:rPr lang="es-CO" dirty="0" smtClean="0"/>
              <a:t>Y </a:t>
            </a:r>
            <a:r>
              <a:rPr lang="es-CO" i="1" dirty="0">
                <a:solidFill>
                  <a:srgbClr val="0070C0"/>
                </a:solidFill>
              </a:rPr>
              <a:t>Jesús</a:t>
            </a:r>
            <a:r>
              <a:rPr lang="es-CO" dirty="0"/>
              <a:t>, después que fue bautizado, subió luego del agua; y he aquí cielos le fueron abiertos, y vio al </a:t>
            </a:r>
            <a:r>
              <a:rPr lang="es-CO" i="1" dirty="0">
                <a:solidFill>
                  <a:srgbClr val="0070C0"/>
                </a:solidFill>
              </a:rPr>
              <a:t>Espíritu</a:t>
            </a:r>
            <a:r>
              <a:rPr lang="es-CO" dirty="0"/>
              <a:t> de Dios que descendía como paloma, y venía sobre él. </a:t>
            </a:r>
            <a:r>
              <a:rPr lang="es-CO" b="1" baseline="30000" dirty="0" smtClean="0"/>
              <a:t>17 </a:t>
            </a:r>
            <a:r>
              <a:rPr lang="es-CO" dirty="0"/>
              <a:t>Y hubo una voz de los cielos, que decía: Este es</a:t>
            </a:r>
            <a:r>
              <a:rPr lang="es-CO" i="1" dirty="0">
                <a:solidFill>
                  <a:srgbClr val="0070C0"/>
                </a:solidFill>
              </a:rPr>
              <a:t> mi</a:t>
            </a:r>
            <a:r>
              <a:rPr lang="es-CO" dirty="0"/>
              <a:t> </a:t>
            </a:r>
            <a:r>
              <a:rPr lang="es-CO" i="1" dirty="0">
                <a:solidFill>
                  <a:srgbClr val="0070C0"/>
                </a:solidFill>
              </a:rPr>
              <a:t>Hijo</a:t>
            </a:r>
            <a:r>
              <a:rPr lang="es-CO" dirty="0"/>
              <a:t> amado, en quien tengo </a:t>
            </a:r>
            <a:r>
              <a:rPr lang="es-CO" dirty="0" smtClean="0"/>
              <a:t>complacencia». </a:t>
            </a:r>
          </a:p>
        </p:txBody>
      </p:sp>
      <p:sp>
        <p:nvSpPr>
          <p:cNvPr id="4" name="3 Rectángulo"/>
          <p:cNvSpPr/>
          <p:nvPr/>
        </p:nvSpPr>
        <p:spPr>
          <a:xfrm>
            <a:off x="539552" y="3789039"/>
            <a:ext cx="4572000" cy="2677656"/>
          </a:xfrm>
          <a:prstGeom prst="rect">
            <a:avLst/>
          </a:prstGeom>
        </p:spPr>
        <p:txBody>
          <a:bodyPr>
            <a:spAutoFit/>
          </a:bodyPr>
          <a:lstStyle/>
          <a:p>
            <a:pPr algn="ctr"/>
            <a:r>
              <a:rPr lang="es-CO" sz="2800" dirty="0"/>
              <a:t>Nota. El que habló desde el cielo tiene que haber sido Él </a:t>
            </a:r>
            <a:r>
              <a:rPr lang="es-CO" sz="2800" i="1" dirty="0">
                <a:solidFill>
                  <a:srgbClr val="0070C0"/>
                </a:solidFill>
              </a:rPr>
              <a:t>Padre</a:t>
            </a:r>
            <a:r>
              <a:rPr lang="es-CO" sz="2800" dirty="0"/>
              <a:t>, porque se refiere a Jesús como «mi Hijo». </a:t>
            </a:r>
            <a:r>
              <a:rPr lang="es-CO" sz="2800" dirty="0" smtClean="0"/>
              <a:t>Por tanto, aquí </a:t>
            </a:r>
            <a:r>
              <a:rPr lang="es-CO" sz="2800" dirty="0"/>
              <a:t>tenemos las Tres Personas de la Trinidad.</a:t>
            </a:r>
          </a:p>
        </p:txBody>
      </p:sp>
      <p:pic>
        <p:nvPicPr>
          <p:cNvPr id="1026" name="Picture 2" descr="http://t1.gstatic.com/images?q=tbn:ANd9GcR34TPcBTGzq7mZvc_k3sZVvxSMbMi4QZDAwhR4kSu-TWfgeTr2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789040"/>
            <a:ext cx="3024336" cy="2677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74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9208" y="4581128"/>
            <a:ext cx="8229600" cy="1977083"/>
          </a:xfrm>
        </p:spPr>
        <p:txBody>
          <a:bodyPr>
            <a:normAutofit lnSpcReduction="10000"/>
          </a:bodyPr>
          <a:lstStyle/>
          <a:p>
            <a:pPr marL="0" indent="0" algn="ctr">
              <a:buNone/>
            </a:pPr>
            <a:r>
              <a:rPr lang="es-CO" dirty="0" smtClean="0"/>
              <a:t>Y a través de toda la Biblia vemos ese conflicto, Satanás luchando contra Dios y los que deciden hacer la voluntad de Dios para que se retracten de su fe.</a:t>
            </a:r>
          </a:p>
          <a:p>
            <a:endParaRPr lang="es-CO" dirty="0"/>
          </a:p>
        </p:txBody>
      </p:sp>
      <p:sp>
        <p:nvSpPr>
          <p:cNvPr id="2" name="1 Rectángulo"/>
          <p:cNvSpPr/>
          <p:nvPr/>
        </p:nvSpPr>
        <p:spPr>
          <a:xfrm>
            <a:off x="173224" y="246854"/>
            <a:ext cx="4464496" cy="3693319"/>
          </a:xfrm>
          <a:prstGeom prst="rect">
            <a:avLst/>
          </a:prstGeom>
          <a:blipFill>
            <a:blip r:embed="rId2"/>
            <a:tile tx="0" ty="0" sx="100000" sy="100000" flip="none" algn="tl"/>
          </a:blipFill>
        </p:spPr>
        <p:txBody>
          <a:bodyPr wrap="square">
            <a:spAutoFit/>
          </a:bodyPr>
          <a:lstStyle/>
          <a:p>
            <a:pPr algn="ctr"/>
            <a:r>
              <a:rPr lang="es-CO" sz="3600" dirty="0"/>
              <a:t>La Biblia nos presenta desde un comienzo un conflicto entre dos bandos, el bien y el mal, entre Dios y Satanás.</a:t>
            </a:r>
          </a:p>
          <a:p>
            <a:endParaRPr lang="es-CO" dirty="0"/>
          </a:p>
        </p:txBody>
      </p:sp>
      <p:pic>
        <p:nvPicPr>
          <p:cNvPr id="1026" name="Picture 2" descr="http://ts4.mm.bing.net/images/thumbnail.aspx?q=4864218668794803&amp;id=48ba381405f5fdcedc1fb523e9ef5ae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88640"/>
            <a:ext cx="4104455" cy="3751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2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36912"/>
            <a:ext cx="5472608" cy="3816424"/>
          </a:xfrm>
          <a:blipFill>
            <a:blip r:embed="rId2"/>
            <a:tile tx="0" ty="0" sx="100000" sy="100000" flip="none" algn="tl"/>
          </a:blipFill>
        </p:spPr>
        <p:txBody>
          <a:bodyPr>
            <a:normAutofit/>
          </a:bodyPr>
          <a:lstStyle/>
          <a:p>
            <a:pPr marL="0" indent="0" algn="ctr">
              <a:buNone/>
            </a:pPr>
            <a:r>
              <a:rPr lang="es-CO" sz="4000" i="1" dirty="0" smtClean="0"/>
              <a:t>Entonces </a:t>
            </a:r>
            <a:r>
              <a:rPr lang="es-CO" sz="4000" i="1" dirty="0"/>
              <a:t>el </a:t>
            </a:r>
            <a:r>
              <a:rPr lang="es-CO" sz="4000" i="1" u="sng" dirty="0"/>
              <a:t>dragón</a:t>
            </a:r>
            <a:r>
              <a:rPr lang="es-CO" sz="4000" i="1" dirty="0"/>
              <a:t> se llenó de ira contra la </a:t>
            </a:r>
            <a:r>
              <a:rPr lang="es-CO" sz="4000" i="1" u="sng" dirty="0"/>
              <a:t>mujer</a:t>
            </a:r>
            <a:r>
              <a:rPr lang="es-CO" sz="4000" i="1" dirty="0"/>
              <a:t> y se fue a hacer la guerra contra el resto de la descendencia de ella</a:t>
            </a:r>
            <a:r>
              <a:rPr lang="es-CO" sz="4000" dirty="0"/>
              <a:t>,…</a:t>
            </a:r>
          </a:p>
          <a:p>
            <a:endParaRPr lang="es-CO" dirty="0"/>
          </a:p>
        </p:txBody>
      </p:sp>
      <p:pic>
        <p:nvPicPr>
          <p:cNvPr id="2050" name="Picture 2" descr="http://ts3.mm.bing.net/images/thumbnail.aspx?q=4725448270349382&amp;id=1dd58fe0d56d8922f73f67e7bcaf0d6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2636912"/>
            <a:ext cx="3096344" cy="38164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76672"/>
            <a:ext cx="8568952" cy="1754326"/>
          </a:xfrm>
          <a:prstGeom prst="rect">
            <a:avLst/>
          </a:prstGeom>
        </p:spPr>
        <p:txBody>
          <a:bodyPr wrap="square">
            <a:spAutoFit/>
          </a:bodyPr>
          <a:lstStyle/>
          <a:p>
            <a:pPr algn="ctr"/>
            <a:r>
              <a:rPr lang="es-CO" sz="3600" dirty="0">
                <a:solidFill>
                  <a:srgbClr val="FF0000"/>
                </a:solidFill>
              </a:rPr>
              <a:t>Apocalipsis 12:17.</a:t>
            </a:r>
            <a:r>
              <a:rPr lang="es-CO" sz="3600" dirty="0"/>
              <a:t> Nos habla del ultimo conflicto que se realizará en la tierra entre estos dos bandos:  </a:t>
            </a:r>
          </a:p>
        </p:txBody>
      </p:sp>
    </p:spTree>
    <p:extLst>
      <p:ext uri="{BB962C8B-B14F-4D97-AF65-F5344CB8AC3E}">
        <p14:creationId xmlns:p14="http://schemas.microsoft.com/office/powerpoint/2010/main" val="370930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664296"/>
          </a:xfrm>
        </p:spPr>
        <p:txBody>
          <a:bodyPr/>
          <a:lstStyle/>
          <a:p>
            <a:pPr marL="0" indent="0" algn="ctr">
              <a:buNone/>
            </a:pPr>
            <a:r>
              <a:rPr lang="es-CO" dirty="0" smtClean="0"/>
              <a:t>Note que en este texto aparecen dos personajes centrales: El </a:t>
            </a:r>
            <a:r>
              <a:rPr lang="es-CO" i="1" u="sng" dirty="0" smtClean="0"/>
              <a:t>dragón</a:t>
            </a:r>
            <a:r>
              <a:rPr lang="es-CO" dirty="0" smtClean="0"/>
              <a:t> y la </a:t>
            </a:r>
            <a:r>
              <a:rPr lang="es-CO" i="1" u="sng" dirty="0" smtClean="0"/>
              <a:t>mujer</a:t>
            </a:r>
            <a:r>
              <a:rPr lang="es-CO" dirty="0" smtClean="0"/>
              <a:t>. </a:t>
            </a:r>
          </a:p>
          <a:p>
            <a:endParaRPr lang="es-CO" dirty="0"/>
          </a:p>
          <a:p>
            <a:pPr marL="0" indent="0" algn="ctr">
              <a:buNone/>
            </a:pPr>
            <a:r>
              <a:rPr lang="es-CO" sz="3600" b="1" i="1" dirty="0" smtClean="0">
                <a:solidFill>
                  <a:srgbClr val="FF0000"/>
                </a:solidFill>
              </a:rPr>
              <a:t>¿Quién es el dragón, y quien es la mujer?</a:t>
            </a:r>
          </a:p>
        </p:txBody>
      </p:sp>
      <p:sp>
        <p:nvSpPr>
          <p:cNvPr id="4" name="3 Rectángulo"/>
          <p:cNvSpPr/>
          <p:nvPr/>
        </p:nvSpPr>
        <p:spPr>
          <a:xfrm>
            <a:off x="251520" y="3429200"/>
            <a:ext cx="4572000" cy="2554545"/>
          </a:xfrm>
          <a:prstGeom prst="rect">
            <a:avLst/>
          </a:prstGeom>
          <a:blipFill>
            <a:blip r:embed="rId2"/>
            <a:tile tx="0" ty="0" sx="100000" sy="100000" flip="none" algn="tl"/>
          </a:blipFill>
        </p:spPr>
        <p:txBody>
          <a:bodyPr>
            <a:spAutoFit/>
          </a:bodyPr>
          <a:lstStyle/>
          <a:p>
            <a:pPr algn="ctr"/>
            <a:r>
              <a:rPr lang="es-CO" sz="3200" dirty="0"/>
              <a:t>La Biblia, pero principalmente el Apocalipsis esta lleno de símbolos que Dios utiliza para enseñarnos algo.</a:t>
            </a:r>
          </a:p>
        </p:txBody>
      </p:sp>
      <p:pic>
        <p:nvPicPr>
          <p:cNvPr id="3074" name="Picture 2" descr="http://ts3.mm.bing.net/images/thumbnail.aspx?q=4782279283049686&amp;id=c9896ec51efb4bafa1fe2eea45767b8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5711" y="2852936"/>
            <a:ext cx="2520280" cy="18535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108309" y="5014249"/>
            <a:ext cx="3707904" cy="1938992"/>
          </a:xfrm>
          <a:prstGeom prst="rect">
            <a:avLst/>
          </a:prstGeom>
        </p:spPr>
        <p:txBody>
          <a:bodyPr wrap="square">
            <a:spAutoFit/>
          </a:bodyPr>
          <a:lstStyle/>
          <a:p>
            <a:pPr algn="ctr"/>
            <a:r>
              <a:rPr lang="es-CO" sz="2000" b="1" i="1" dirty="0" smtClean="0"/>
              <a:t> </a:t>
            </a:r>
            <a:r>
              <a:rPr lang="es-CO" sz="2000" b="1" i="1" dirty="0"/>
              <a:t>Ese algo, está </a:t>
            </a:r>
            <a:r>
              <a:rPr lang="es-CO" sz="2000" b="1" i="1" dirty="0" smtClean="0"/>
              <a:t> escondido </a:t>
            </a:r>
            <a:r>
              <a:rPr lang="es-CO" sz="2000" b="1" i="1" dirty="0"/>
              <a:t>como un tesoro, y</a:t>
            </a:r>
            <a:r>
              <a:rPr lang="es-CO" sz="2000" b="1" i="1" dirty="0" smtClean="0"/>
              <a:t> </a:t>
            </a:r>
            <a:r>
              <a:rPr lang="es-CO" sz="2000" b="1" i="1" dirty="0"/>
              <a:t>los que </a:t>
            </a:r>
            <a:r>
              <a:rPr lang="es-CO" sz="2000" b="1" i="1" dirty="0" smtClean="0"/>
              <a:t>quieren </a:t>
            </a:r>
            <a:r>
              <a:rPr lang="es-CO" sz="2000" b="1" i="1" dirty="0"/>
              <a:t>encontrarlo, </a:t>
            </a:r>
            <a:r>
              <a:rPr lang="es-CO" sz="2000" b="1" i="1" dirty="0" smtClean="0"/>
              <a:t>deben cavar, buscar, escudriñar  </a:t>
            </a:r>
            <a:r>
              <a:rPr lang="es-CO" sz="2000" b="1" i="1" dirty="0"/>
              <a:t>para poder encontrar el </a:t>
            </a:r>
            <a:r>
              <a:rPr lang="es-CO" sz="2000" b="1" i="1" dirty="0" smtClean="0"/>
              <a:t>tesor</a:t>
            </a:r>
            <a:r>
              <a:rPr lang="es-CO" sz="2000" b="1" i="1" dirty="0"/>
              <a:t>o</a:t>
            </a:r>
            <a:endParaRPr lang="es-CO" sz="2000" b="1" i="1" dirty="0" smtClean="0"/>
          </a:p>
          <a:p>
            <a:pPr algn="ctr"/>
            <a:r>
              <a:rPr lang="es-CO" sz="2000" b="1" i="1" dirty="0" smtClean="0"/>
              <a:t> </a:t>
            </a:r>
            <a:r>
              <a:rPr lang="es-CO" sz="2000" b="1" i="1" dirty="0" smtClean="0">
                <a:solidFill>
                  <a:srgbClr val="FF0000"/>
                </a:solidFill>
              </a:rPr>
              <a:t>(Lea Juan 5:39 y Isaías 28:10).</a:t>
            </a:r>
            <a:endParaRPr lang="es-CO" sz="2000" b="1" i="1" dirty="0">
              <a:solidFill>
                <a:srgbClr val="FF0000"/>
              </a:solidFill>
            </a:endParaRPr>
          </a:p>
        </p:txBody>
      </p:sp>
    </p:spTree>
    <p:extLst>
      <p:ext uri="{BB962C8B-B14F-4D97-AF65-F5344CB8AC3E}">
        <p14:creationId xmlns:p14="http://schemas.microsoft.com/office/powerpoint/2010/main" val="319795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074"/>
                                        </p:tgtEl>
                                        <p:attrNameLst>
                                          <p:attrName>style.visibility</p:attrName>
                                        </p:attrNameLst>
                                      </p:cBhvr>
                                      <p:to>
                                        <p:strVal val="visible"/>
                                      </p:to>
                                    </p:set>
                                    <p:animEffect transition="in" filter="fade">
                                      <p:cBhvr>
                                        <p:cTn id="21" dur="1000"/>
                                        <p:tgtEl>
                                          <p:spTgt spid="3074"/>
                                        </p:tgtEl>
                                      </p:cBhvr>
                                    </p:animEffect>
                                    <p:anim calcmode="lin" valueType="num">
                                      <p:cBhvr>
                                        <p:cTn id="22" dur="1000" fill="hold"/>
                                        <p:tgtEl>
                                          <p:spTgt spid="3074"/>
                                        </p:tgtEl>
                                        <p:attrNameLst>
                                          <p:attrName>ppt_x</p:attrName>
                                        </p:attrNameLst>
                                      </p:cBhvr>
                                      <p:tavLst>
                                        <p:tav tm="0">
                                          <p:val>
                                            <p:strVal val="#ppt_x"/>
                                          </p:val>
                                        </p:tav>
                                        <p:tav tm="100000">
                                          <p:val>
                                            <p:strVal val="#ppt_x"/>
                                          </p:val>
                                        </p:tav>
                                      </p:tavLst>
                                    </p:anim>
                                    <p:anim calcmode="lin" valueType="num">
                                      <p:cBhvr>
                                        <p:cTn id="23"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ppt_x"/>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92088"/>
          </a:xfrm>
        </p:spPr>
        <p:txBody>
          <a:bodyPr/>
          <a:lstStyle/>
          <a:p>
            <a:pPr marL="0" indent="0" algn="ctr">
              <a:buNone/>
            </a:pPr>
            <a:r>
              <a:rPr lang="es-CO" b="1" dirty="0">
                <a:solidFill>
                  <a:srgbClr val="FF0000"/>
                </a:solidFill>
              </a:rPr>
              <a:t>Primero escudriñemos </a:t>
            </a:r>
            <a:r>
              <a:rPr lang="es-CO" b="1" dirty="0" smtClean="0">
                <a:solidFill>
                  <a:srgbClr val="FF0000"/>
                </a:solidFill>
              </a:rPr>
              <a:t>quién </a:t>
            </a:r>
            <a:r>
              <a:rPr lang="es-CO" b="1" dirty="0">
                <a:solidFill>
                  <a:srgbClr val="FF0000"/>
                </a:solidFill>
              </a:rPr>
              <a:t>es el dragón. </a:t>
            </a:r>
          </a:p>
        </p:txBody>
      </p:sp>
      <p:pic>
        <p:nvPicPr>
          <p:cNvPr id="1026" name="Picture 2" descr="http://t0.gstatic.com/images?q=tbn:ANd9GcRivUB7khu97gAgbnobhpEX2Y39tgaLVTIG_J7BO2awfrmgsM7C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484784"/>
            <a:ext cx="3168352" cy="501675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452" y="1484784"/>
            <a:ext cx="5291676" cy="5016758"/>
          </a:xfrm>
          <a:prstGeom prst="rect">
            <a:avLst/>
          </a:prstGeom>
          <a:blipFill>
            <a:blip r:embed="rId3"/>
            <a:tile tx="0" ty="0" sx="100000" sy="100000" flip="none" algn="tl"/>
          </a:blipFill>
        </p:spPr>
        <p:txBody>
          <a:bodyPr wrap="square">
            <a:spAutoFit/>
          </a:bodyPr>
          <a:lstStyle/>
          <a:p>
            <a:pPr algn="ctr"/>
            <a:r>
              <a:rPr lang="es-CO" sz="3200" dirty="0"/>
              <a:t>El Diccionario dice: El dragón (del latín </a:t>
            </a:r>
            <a:r>
              <a:rPr lang="es-CO" sz="3200" i="1" dirty="0">
                <a:solidFill>
                  <a:srgbClr val="0070C0"/>
                </a:solidFill>
              </a:rPr>
              <a:t>draco</a:t>
            </a:r>
            <a:r>
              <a:rPr lang="es-CO" sz="3200" dirty="0"/>
              <a:t>, y éste del griego </a:t>
            </a:r>
            <a:r>
              <a:rPr lang="es-CO" sz="3200" i="1" dirty="0">
                <a:solidFill>
                  <a:srgbClr val="0070C0"/>
                </a:solidFill>
              </a:rPr>
              <a:t>δρακον</a:t>
            </a:r>
            <a:r>
              <a:rPr lang="es-CO" sz="3200" dirty="0"/>
              <a:t>, (que quiere decir:) </a:t>
            </a:r>
            <a:r>
              <a:rPr lang="es-CO" sz="3200" i="1" dirty="0">
                <a:solidFill>
                  <a:srgbClr val="0070C0"/>
                </a:solidFill>
              </a:rPr>
              <a:t>drakon, ‘víbora’ o ‘serpiente</a:t>
            </a:r>
            <a:r>
              <a:rPr lang="es-CO" sz="3200" dirty="0"/>
              <a:t>’) es un animal mitológico que aparece en diversas formas en varias culturas de todo el mundo, con diferentes simbolismos asociados.</a:t>
            </a:r>
          </a:p>
        </p:txBody>
      </p:sp>
    </p:spTree>
    <p:extLst>
      <p:ext uri="{BB962C8B-B14F-4D97-AF65-F5344CB8AC3E}">
        <p14:creationId xmlns:p14="http://schemas.microsoft.com/office/powerpoint/2010/main" val="267994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664296"/>
          </a:xfrm>
        </p:spPr>
        <p:txBody>
          <a:bodyPr>
            <a:normAutofit fontScale="92500" lnSpcReduction="10000"/>
          </a:bodyPr>
          <a:lstStyle/>
          <a:p>
            <a:pPr marL="0" indent="0">
              <a:buNone/>
            </a:pPr>
            <a:r>
              <a:rPr lang="es-CO" dirty="0" smtClean="0"/>
              <a:t>El dragón es un animal que posiblemente existió en el pasado antes del diluvio,  </a:t>
            </a:r>
            <a:r>
              <a:rPr lang="es-CO" dirty="0"/>
              <a:t>porque </a:t>
            </a:r>
            <a:r>
              <a:rPr lang="es-CO" dirty="0" smtClean="0"/>
              <a:t>ahora este animal no existe.  La única referencia que tenemos es lo que dice la Biblia, y la  mitología griega lo presenta arrojando fuego por la boca, con gran fuerza en la cola. </a:t>
            </a:r>
            <a:endParaRPr lang="es-CO" i="1" dirty="0"/>
          </a:p>
        </p:txBody>
      </p:sp>
      <p:sp>
        <p:nvSpPr>
          <p:cNvPr id="2" name="1 Rectángulo"/>
          <p:cNvSpPr/>
          <p:nvPr/>
        </p:nvSpPr>
        <p:spPr>
          <a:xfrm>
            <a:off x="3563888" y="3140968"/>
            <a:ext cx="5292080" cy="3046988"/>
          </a:xfrm>
          <a:prstGeom prst="rect">
            <a:avLst/>
          </a:prstGeom>
          <a:solidFill>
            <a:srgbClr val="FFC000"/>
          </a:solidFill>
        </p:spPr>
        <p:txBody>
          <a:bodyPr wrap="square">
            <a:spAutoFit/>
          </a:bodyPr>
          <a:lstStyle/>
          <a:p>
            <a:pPr algn="ctr"/>
            <a:r>
              <a:rPr lang="es-CO" sz="3200" dirty="0"/>
              <a:t>Dios lo presenta como símbolo de Satanás: </a:t>
            </a:r>
            <a:r>
              <a:rPr lang="es-CO" sz="3200" b="1" dirty="0">
                <a:solidFill>
                  <a:srgbClr val="FF0000"/>
                </a:solidFill>
              </a:rPr>
              <a:t>Apoc.12:9</a:t>
            </a:r>
            <a:r>
              <a:rPr lang="es-CO" sz="3200" dirty="0"/>
              <a:t>, </a:t>
            </a:r>
            <a:r>
              <a:rPr lang="es-CO" sz="3200" b="1" baseline="30000" dirty="0"/>
              <a:t>«</a:t>
            </a:r>
            <a:r>
              <a:rPr lang="es-CO" sz="3200" i="1" dirty="0"/>
              <a:t>Y fue lanzado fuera el gran dragón, la serpiente antigua,</a:t>
            </a:r>
            <a:r>
              <a:rPr lang="es-CO" sz="3200" i="1" baseline="30000" dirty="0"/>
              <a:t> </a:t>
            </a:r>
            <a:r>
              <a:rPr lang="es-CO" sz="3200" i="1" dirty="0"/>
              <a:t>que se llama </a:t>
            </a:r>
            <a:r>
              <a:rPr lang="es-CO" sz="3200" i="1" u="sng" dirty="0"/>
              <a:t>Diablo y Satanás</a:t>
            </a:r>
            <a:r>
              <a:rPr lang="es-CO" sz="3200" i="1" dirty="0"/>
              <a:t>, el cual engaña al mundo entero…»</a:t>
            </a:r>
          </a:p>
        </p:txBody>
      </p:sp>
      <p:pic>
        <p:nvPicPr>
          <p:cNvPr id="2050" name="Picture 2" descr="http://t3.gstatic.com/images?q=tbn:ANd9GcTNZVrqbHjJKY-9TsQ0aJjHi_S443OXExoeDjDm0yn8G-a4Mf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140969"/>
            <a:ext cx="3096344"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73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546848" cy="5577483"/>
          </a:xfrm>
        </p:spPr>
        <p:txBody>
          <a:bodyPr>
            <a:normAutofit/>
          </a:bodyPr>
          <a:lstStyle/>
          <a:p>
            <a:pPr marL="0" indent="0" algn="ctr">
              <a:buNone/>
            </a:pPr>
            <a:r>
              <a:rPr lang="es-CO" dirty="0"/>
              <a:t>Note que realmente el dragón, la serpiente antigua, no es un dragón, es nada menos que el «</a:t>
            </a:r>
            <a:r>
              <a:rPr lang="es-CO" i="1" dirty="0">
                <a:solidFill>
                  <a:srgbClr val="0070C0"/>
                </a:solidFill>
              </a:rPr>
              <a:t>Lucero, hijo del alba, que fue echado por tierra</a:t>
            </a:r>
            <a:r>
              <a:rPr lang="es-CO" dirty="0"/>
              <a:t>» </a:t>
            </a:r>
            <a:r>
              <a:rPr lang="es-CO" dirty="0">
                <a:solidFill>
                  <a:srgbClr val="FF0000"/>
                </a:solidFill>
              </a:rPr>
              <a:t>(Isaías 14:12)</a:t>
            </a:r>
            <a:r>
              <a:rPr lang="es-CO" dirty="0"/>
              <a:t>.  El mismo «</a:t>
            </a:r>
            <a:r>
              <a:rPr lang="es-CO" i="1" dirty="0">
                <a:solidFill>
                  <a:srgbClr val="0070C0"/>
                </a:solidFill>
              </a:rPr>
              <a:t>querubín grande, protector, que fue arrojado por tierra</a:t>
            </a:r>
            <a:r>
              <a:rPr lang="es-CO" dirty="0"/>
              <a:t>» de </a:t>
            </a:r>
            <a:r>
              <a:rPr lang="es-CO" dirty="0">
                <a:solidFill>
                  <a:srgbClr val="FF0000"/>
                </a:solidFill>
              </a:rPr>
              <a:t>(Ezequiel 28:14,17</a:t>
            </a:r>
            <a:r>
              <a:rPr lang="es-CO" dirty="0" smtClean="0">
                <a:solidFill>
                  <a:srgbClr val="FF0000"/>
                </a:solidFill>
              </a:rPr>
              <a:t>).</a:t>
            </a:r>
            <a:endParaRPr lang="es-CO" dirty="0"/>
          </a:p>
        </p:txBody>
      </p:sp>
      <p:pic>
        <p:nvPicPr>
          <p:cNvPr id="3074" name="Picture 2" descr="http://t2.gstatic.com/images?q=tbn:ANd9GcS5Z4bsA0wmBE18kG_ardbNqrf9eyUFJyzO1T7UAhHkMLgbWu6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548680"/>
            <a:ext cx="3672408" cy="43924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148064" y="4941168"/>
            <a:ext cx="3672408" cy="1384995"/>
          </a:xfrm>
          <a:prstGeom prst="rect">
            <a:avLst/>
          </a:prstGeom>
        </p:spPr>
        <p:txBody>
          <a:bodyPr wrap="square">
            <a:spAutoFit/>
          </a:bodyPr>
          <a:lstStyle/>
          <a:p>
            <a:pPr algn="ctr"/>
            <a:r>
              <a:rPr lang="es-CO" sz="2800" dirty="0"/>
              <a:t>Es el mimo que se menciona en </a:t>
            </a:r>
            <a:r>
              <a:rPr lang="es-CO" sz="2800" dirty="0">
                <a:solidFill>
                  <a:srgbClr val="FF0000"/>
                </a:solidFill>
              </a:rPr>
              <a:t>(Apoc.12:7-9)</a:t>
            </a:r>
            <a:r>
              <a:rPr lang="es-CO" sz="2800" dirty="0"/>
              <a:t>.</a:t>
            </a:r>
          </a:p>
        </p:txBody>
      </p:sp>
    </p:spTree>
    <p:extLst>
      <p:ext uri="{BB962C8B-B14F-4D97-AF65-F5344CB8AC3E}">
        <p14:creationId xmlns:p14="http://schemas.microsoft.com/office/powerpoint/2010/main" val="410713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normAutofit/>
          </a:bodyPr>
          <a:lstStyle/>
          <a:p>
            <a:pPr marL="0" indent="0" algn="ctr">
              <a:buNone/>
            </a:pPr>
            <a:r>
              <a:rPr lang="es-CO" sz="3600" b="1" i="1" dirty="0" smtClean="0">
                <a:solidFill>
                  <a:srgbClr val="FF0000"/>
                </a:solidFill>
              </a:rPr>
              <a:t>¿Quién es la mujer» a quien el dragón intenta destruir?</a:t>
            </a:r>
          </a:p>
        </p:txBody>
      </p:sp>
      <p:pic>
        <p:nvPicPr>
          <p:cNvPr id="4" name="Picture 8" descr="http://www.bibleuniversity.com/images/CourseID1/lesson22-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204864"/>
            <a:ext cx="2808312"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4036" y="5085184"/>
            <a:ext cx="8424428" cy="1384995"/>
          </a:xfrm>
          <a:prstGeom prst="rect">
            <a:avLst/>
          </a:prstGeom>
        </p:spPr>
        <p:txBody>
          <a:bodyPr wrap="square">
            <a:spAutoFit/>
          </a:bodyPr>
          <a:lstStyle/>
          <a:p>
            <a:pPr algn="ctr"/>
            <a:r>
              <a:rPr lang="es-CO" sz="2800" dirty="0"/>
              <a:t>La mujer no es una mujer como la que usted y yo nos imaginamos, con faldas etc. etc. </a:t>
            </a:r>
            <a:r>
              <a:rPr lang="es-CO" sz="2800" dirty="0" smtClean="0"/>
              <a:t>etc</a:t>
            </a:r>
            <a:r>
              <a:rPr lang="es-CO" sz="2800" dirty="0"/>
              <a:t>. </a:t>
            </a:r>
            <a:r>
              <a:rPr lang="es-CO" sz="2800" dirty="0" smtClean="0"/>
              <a:t>También </a:t>
            </a:r>
            <a:r>
              <a:rPr lang="es-CO" sz="2800" dirty="0"/>
              <a:t>es un símbolo.</a:t>
            </a:r>
          </a:p>
        </p:txBody>
      </p:sp>
      <p:sp>
        <p:nvSpPr>
          <p:cNvPr id="6" name="5 Rectángulo"/>
          <p:cNvSpPr/>
          <p:nvPr/>
        </p:nvSpPr>
        <p:spPr>
          <a:xfrm>
            <a:off x="324036" y="2204864"/>
            <a:ext cx="5832140" cy="2677656"/>
          </a:xfrm>
          <a:prstGeom prst="rect">
            <a:avLst/>
          </a:prstGeom>
        </p:spPr>
        <p:txBody>
          <a:bodyPr wrap="square">
            <a:spAutoFit/>
          </a:bodyPr>
          <a:lstStyle/>
          <a:p>
            <a:pPr algn="ctr"/>
            <a:r>
              <a:rPr lang="es-CO" sz="2800" dirty="0">
                <a:solidFill>
                  <a:srgbClr val="FF0000"/>
                </a:solidFill>
              </a:rPr>
              <a:t>Apoc. 12:17.</a:t>
            </a:r>
            <a:r>
              <a:rPr lang="es-CO" sz="2800" dirty="0"/>
              <a:t> «</a:t>
            </a:r>
            <a:r>
              <a:rPr lang="es-CO" sz="2800" i="1" dirty="0">
                <a:solidFill>
                  <a:srgbClr val="0070C0"/>
                </a:solidFill>
              </a:rPr>
              <a:t>Entonces el dragón se llenó de ira contra la mujer; y se fue a hacer guerra contra el resto de la descendencia de ella,</a:t>
            </a:r>
            <a:r>
              <a:rPr lang="es-CO" sz="2800" i="1" u="sng" dirty="0">
                <a:solidFill>
                  <a:srgbClr val="0070C0"/>
                </a:solidFill>
              </a:rPr>
              <a:t> los que guardan los mandamientos de Dios y tienen el testimonio de Jesucristo</a:t>
            </a:r>
            <a:r>
              <a:rPr lang="es-CO" sz="2800" u="sng" dirty="0"/>
              <a:t>».</a:t>
            </a:r>
            <a:r>
              <a:rPr lang="es-CO" sz="2800" dirty="0"/>
              <a:t> </a:t>
            </a:r>
          </a:p>
        </p:txBody>
      </p:sp>
    </p:spTree>
    <p:extLst>
      <p:ext uri="{BB962C8B-B14F-4D97-AF65-F5344CB8AC3E}">
        <p14:creationId xmlns:p14="http://schemas.microsoft.com/office/powerpoint/2010/main" val="66189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600400"/>
          </a:xfrm>
        </p:spPr>
        <p:txBody>
          <a:bodyPr>
            <a:normAutofit lnSpcReduction="10000"/>
          </a:bodyPr>
          <a:lstStyle/>
          <a:p>
            <a:pPr marL="0" indent="0" algn="ctr">
              <a:buNone/>
            </a:pPr>
            <a:r>
              <a:rPr lang="es-CO" sz="3600" i="1" dirty="0">
                <a:solidFill>
                  <a:srgbClr val="FF0000"/>
                </a:solidFill>
              </a:rPr>
              <a:t>¿Si no es una mujer como dice el texto, entonces a quien representa</a:t>
            </a:r>
            <a:r>
              <a:rPr lang="es-CO" sz="3600" i="1" dirty="0" smtClean="0">
                <a:solidFill>
                  <a:srgbClr val="FF0000"/>
                </a:solidFill>
              </a:rPr>
              <a:t>?</a:t>
            </a:r>
          </a:p>
          <a:p>
            <a:pPr marL="0" indent="0" algn="ctr">
              <a:buNone/>
            </a:pPr>
            <a:endParaRPr lang="es-CO" dirty="0"/>
          </a:p>
          <a:p>
            <a:pPr marL="0" indent="0" algn="ctr">
              <a:buNone/>
            </a:pPr>
            <a:r>
              <a:rPr lang="es-CO" dirty="0" smtClean="0"/>
              <a:t>Para saberlo leamos </a:t>
            </a:r>
            <a:r>
              <a:rPr lang="es-CO" b="1" dirty="0">
                <a:solidFill>
                  <a:srgbClr val="FF0000"/>
                </a:solidFill>
              </a:rPr>
              <a:t>2 Corintios 11:2.</a:t>
            </a:r>
            <a:r>
              <a:rPr lang="es-CO" dirty="0" smtClean="0"/>
              <a:t> </a:t>
            </a:r>
            <a:endParaRPr lang="es-CO" dirty="0"/>
          </a:p>
          <a:p>
            <a:pPr marL="0" indent="0">
              <a:buNone/>
            </a:pPr>
            <a:r>
              <a:rPr lang="es-CO" dirty="0" smtClean="0"/>
              <a:t>«</a:t>
            </a:r>
            <a:r>
              <a:rPr lang="es-CO" i="1" dirty="0" smtClean="0">
                <a:solidFill>
                  <a:srgbClr val="0070C0"/>
                </a:solidFill>
              </a:rPr>
              <a:t>Porque </a:t>
            </a:r>
            <a:r>
              <a:rPr lang="es-CO" i="1" dirty="0">
                <a:solidFill>
                  <a:srgbClr val="0070C0"/>
                </a:solidFill>
              </a:rPr>
              <a:t>os celo con celo de </a:t>
            </a:r>
            <a:r>
              <a:rPr lang="es-CO" i="1" dirty="0" smtClean="0">
                <a:solidFill>
                  <a:srgbClr val="0070C0"/>
                </a:solidFill>
              </a:rPr>
              <a:t>Dios,</a:t>
            </a:r>
            <a:r>
              <a:rPr lang="es-CO" i="1" baseline="30000" dirty="0">
                <a:solidFill>
                  <a:srgbClr val="0070C0"/>
                </a:solidFill>
              </a:rPr>
              <a:t> </a:t>
            </a:r>
            <a:r>
              <a:rPr lang="es-CO" i="1" u="sng" dirty="0" smtClean="0">
                <a:solidFill>
                  <a:srgbClr val="0070C0"/>
                </a:solidFill>
              </a:rPr>
              <a:t>pues </a:t>
            </a:r>
            <a:r>
              <a:rPr lang="es-CO" i="1" u="sng" dirty="0">
                <a:solidFill>
                  <a:srgbClr val="0070C0"/>
                </a:solidFill>
              </a:rPr>
              <a:t>os he </a:t>
            </a:r>
            <a:r>
              <a:rPr lang="es-CO" i="1" u="sng" dirty="0" smtClean="0">
                <a:solidFill>
                  <a:srgbClr val="0070C0"/>
                </a:solidFill>
              </a:rPr>
              <a:t>desposado</a:t>
            </a:r>
            <a:r>
              <a:rPr lang="es-CO" i="1" u="sng" baseline="30000" dirty="0">
                <a:solidFill>
                  <a:srgbClr val="0070C0"/>
                </a:solidFill>
              </a:rPr>
              <a:t> </a:t>
            </a:r>
            <a:r>
              <a:rPr lang="es-CO" i="1" u="sng" dirty="0" smtClean="0">
                <a:solidFill>
                  <a:srgbClr val="0070C0"/>
                </a:solidFill>
              </a:rPr>
              <a:t>con </a:t>
            </a:r>
            <a:r>
              <a:rPr lang="es-CO" i="1" u="sng" dirty="0">
                <a:solidFill>
                  <a:srgbClr val="0070C0"/>
                </a:solidFill>
              </a:rPr>
              <a:t>un solo esposo, para presentaros como una virgen pura a </a:t>
            </a:r>
            <a:r>
              <a:rPr lang="es-CO" i="1" u="sng" dirty="0" smtClean="0">
                <a:solidFill>
                  <a:srgbClr val="0070C0"/>
                </a:solidFill>
              </a:rPr>
              <a:t>Cristo</a:t>
            </a:r>
            <a:r>
              <a:rPr lang="es-CO" u="sng" dirty="0" smtClean="0"/>
              <a:t>». </a:t>
            </a:r>
          </a:p>
        </p:txBody>
      </p:sp>
      <p:sp>
        <p:nvSpPr>
          <p:cNvPr id="4" name="3 Rectángulo"/>
          <p:cNvSpPr/>
          <p:nvPr/>
        </p:nvSpPr>
        <p:spPr>
          <a:xfrm>
            <a:off x="323528" y="4293096"/>
            <a:ext cx="5400600" cy="2062103"/>
          </a:xfrm>
          <a:prstGeom prst="rect">
            <a:avLst/>
          </a:prstGeom>
        </p:spPr>
        <p:txBody>
          <a:bodyPr wrap="square">
            <a:spAutoFit/>
          </a:bodyPr>
          <a:lstStyle/>
          <a:p>
            <a:pPr algn="ctr"/>
            <a:r>
              <a:rPr lang="es-CO" sz="3200" dirty="0"/>
              <a:t>La mujer es nada medos, según lo dice San Pablo, la iglesia que guarda los Mandamientos de Dios. </a:t>
            </a:r>
          </a:p>
        </p:txBody>
      </p:sp>
      <p:pic>
        <p:nvPicPr>
          <p:cNvPr id="5122" name="Picture 2" descr="http://t0.gstatic.com/images?q=tbn:ANd9GcRMaUwTFv3DwrJrOcIn2LHZMFJ09X8PTbgVsXYd6xP77Wl0q8S1g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14459"/>
            <a:ext cx="3168352" cy="261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83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5122"/>
                                        </p:tgtEl>
                                        <p:attrNameLst>
                                          <p:attrName>style.visibility</p:attrName>
                                        </p:attrNameLst>
                                      </p:cBhvr>
                                      <p:to>
                                        <p:strVal val="visible"/>
                                      </p:to>
                                    </p:set>
                                    <p:anim calcmode="lin" valueType="num">
                                      <p:cBhvr>
                                        <p:cTn id="31" dur="1000" fill="hold"/>
                                        <p:tgtEl>
                                          <p:spTgt spid="5122"/>
                                        </p:tgtEl>
                                        <p:attrNameLst>
                                          <p:attrName>ppt_w</p:attrName>
                                        </p:attrNameLst>
                                      </p:cBhvr>
                                      <p:tavLst>
                                        <p:tav tm="0">
                                          <p:val>
                                            <p:fltVal val="0"/>
                                          </p:val>
                                        </p:tav>
                                        <p:tav tm="100000">
                                          <p:val>
                                            <p:strVal val="#ppt_w"/>
                                          </p:val>
                                        </p:tav>
                                      </p:tavLst>
                                    </p:anim>
                                    <p:anim calcmode="lin" valueType="num">
                                      <p:cBhvr>
                                        <p:cTn id="32" dur="1000" fill="hold"/>
                                        <p:tgtEl>
                                          <p:spTgt spid="5122"/>
                                        </p:tgtEl>
                                        <p:attrNameLst>
                                          <p:attrName>ppt_h</p:attrName>
                                        </p:attrNameLst>
                                      </p:cBhvr>
                                      <p:tavLst>
                                        <p:tav tm="0">
                                          <p:val>
                                            <p:fltVal val="0"/>
                                          </p:val>
                                        </p:tav>
                                        <p:tav tm="100000">
                                          <p:val>
                                            <p:strVal val="#ppt_h"/>
                                          </p:val>
                                        </p:tav>
                                      </p:tavLst>
                                    </p:anim>
                                    <p:anim calcmode="lin" valueType="num">
                                      <p:cBhvr>
                                        <p:cTn id="33" dur="1000" fill="hold"/>
                                        <p:tgtEl>
                                          <p:spTgt spid="5122"/>
                                        </p:tgtEl>
                                        <p:attrNameLst>
                                          <p:attrName>style.rotation</p:attrName>
                                        </p:attrNameLst>
                                      </p:cBhvr>
                                      <p:tavLst>
                                        <p:tav tm="0">
                                          <p:val>
                                            <p:fltVal val="90"/>
                                          </p:val>
                                        </p:tav>
                                        <p:tav tm="100000">
                                          <p:val>
                                            <p:fltVal val="0"/>
                                          </p:val>
                                        </p:tav>
                                      </p:tavLst>
                                    </p:anim>
                                    <p:animEffect transition="in" filter="fade">
                                      <p:cBhvr>
                                        <p:cTn id="34" dur="1000"/>
                                        <p:tgtEl>
                                          <p:spTgt spid="512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lgn="ctr">
              <a:buNone/>
            </a:pPr>
            <a:r>
              <a:rPr lang="es-CO" dirty="0" smtClean="0"/>
              <a:t>Después de saber la verdad sobre estos dos símbolos; el tragón y la mujer a quien el desea destruir  por obedecer los Mandamientos de Dios; </a:t>
            </a:r>
            <a:r>
              <a:rPr lang="es-CO" dirty="0"/>
              <a:t>regresemos al texto </a:t>
            </a:r>
            <a:r>
              <a:rPr lang="es-CO" dirty="0" smtClean="0"/>
              <a:t>inicial </a:t>
            </a:r>
            <a:r>
              <a:rPr lang="es-CO" dirty="0" smtClean="0">
                <a:solidFill>
                  <a:srgbClr val="FF0000"/>
                </a:solidFill>
              </a:rPr>
              <a:t>(Mat.3:16-17):</a:t>
            </a:r>
          </a:p>
          <a:p>
            <a:endParaRPr lang="es-CO" dirty="0" smtClean="0"/>
          </a:p>
          <a:p>
            <a:pPr marL="0" indent="0" algn="ctr">
              <a:buNone/>
            </a:pPr>
            <a:r>
              <a:rPr lang="es-CO" dirty="0" smtClean="0"/>
              <a:t>«</a:t>
            </a:r>
            <a:r>
              <a:rPr lang="es-CO" i="1" dirty="0" smtClean="0">
                <a:solidFill>
                  <a:srgbClr val="0070C0"/>
                </a:solidFill>
              </a:rPr>
              <a:t>Y </a:t>
            </a:r>
            <a:r>
              <a:rPr lang="es-CO" i="1" dirty="0">
                <a:solidFill>
                  <a:srgbClr val="0070C0"/>
                </a:solidFill>
              </a:rPr>
              <a:t>Jesús, después que fue bautizado, subió enseguida del agua, y en ese momento los cielos le fueron abiertos, y vio al Espíritu de Dios que descendía como paloma y se posaba sobre </a:t>
            </a:r>
            <a:r>
              <a:rPr lang="es-CO" i="1" dirty="0" smtClean="0">
                <a:solidFill>
                  <a:srgbClr val="0070C0"/>
                </a:solidFill>
              </a:rPr>
              <a:t>él.</a:t>
            </a:r>
            <a:r>
              <a:rPr lang="es-CO" i="1" dirty="0">
                <a:solidFill>
                  <a:srgbClr val="0070C0"/>
                </a:solidFill>
              </a:rPr>
              <a:t> </a:t>
            </a:r>
            <a:r>
              <a:rPr lang="es-CO" i="1" dirty="0" smtClean="0">
                <a:solidFill>
                  <a:srgbClr val="0070C0"/>
                </a:solidFill>
              </a:rPr>
              <a:t>Y </a:t>
            </a:r>
            <a:r>
              <a:rPr lang="es-CO" i="1" dirty="0">
                <a:solidFill>
                  <a:srgbClr val="0070C0"/>
                </a:solidFill>
              </a:rPr>
              <a:t>se oyó una voz de los cielos que decía: </a:t>
            </a:r>
            <a:r>
              <a:rPr lang="es-CO" i="1" dirty="0" smtClean="0">
                <a:solidFill>
                  <a:srgbClr val="0070C0"/>
                </a:solidFill>
              </a:rPr>
              <a:t>Este </a:t>
            </a:r>
            <a:r>
              <a:rPr lang="es-CO" i="1" dirty="0">
                <a:solidFill>
                  <a:srgbClr val="0070C0"/>
                </a:solidFill>
              </a:rPr>
              <a:t>es mi Hijo amado</a:t>
            </a:r>
            <a:r>
              <a:rPr lang="es-CO" i="1" dirty="0" smtClean="0">
                <a:solidFill>
                  <a:srgbClr val="0070C0"/>
                </a:solidFill>
              </a:rPr>
              <a:t>, </a:t>
            </a:r>
            <a:r>
              <a:rPr lang="es-CO" i="1" dirty="0">
                <a:solidFill>
                  <a:srgbClr val="0070C0"/>
                </a:solidFill>
              </a:rPr>
              <a:t>en quien tengo </a:t>
            </a:r>
            <a:r>
              <a:rPr lang="es-CO" i="1" dirty="0" smtClean="0">
                <a:solidFill>
                  <a:srgbClr val="0070C0"/>
                </a:solidFill>
              </a:rPr>
              <a:t>complacencia</a:t>
            </a:r>
            <a:r>
              <a:rPr lang="es-CO" dirty="0" smtClean="0"/>
              <a:t>» </a:t>
            </a:r>
            <a:endParaRPr lang="es-CO" dirty="0"/>
          </a:p>
        </p:txBody>
      </p:sp>
    </p:spTree>
    <p:extLst>
      <p:ext uri="{BB962C8B-B14F-4D97-AF65-F5344CB8AC3E}">
        <p14:creationId xmlns:p14="http://schemas.microsoft.com/office/powerpoint/2010/main" val="2448178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a:bodyPr>
          <a:lstStyle/>
          <a:p>
            <a:pPr marL="0" indent="0" algn="ctr">
              <a:buNone/>
            </a:pPr>
            <a:r>
              <a:rPr lang="es-CO" dirty="0" smtClean="0"/>
              <a:t>Aunque la palabra «Trinidad» no aparece en la Biblia, claramente se describe en ella, pues </a:t>
            </a:r>
            <a:r>
              <a:rPr lang="es-CO" dirty="0"/>
              <a:t>a</a:t>
            </a:r>
            <a:r>
              <a:rPr lang="es-CO" dirty="0" smtClean="0"/>
              <a:t>quí en este texto aparecen tres personajes:</a:t>
            </a:r>
          </a:p>
        </p:txBody>
      </p:sp>
      <p:sp>
        <p:nvSpPr>
          <p:cNvPr id="2" name="1 Rectángulo redondeado"/>
          <p:cNvSpPr/>
          <p:nvPr/>
        </p:nvSpPr>
        <p:spPr>
          <a:xfrm>
            <a:off x="411560" y="5492080"/>
            <a:ext cx="8336904" cy="91440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3).Dios Él Padre, quien habla desde el cielo, reconociendo a Jesús como Su Hijo Amado. </a:t>
            </a:r>
          </a:p>
        </p:txBody>
      </p:sp>
      <p:sp>
        <p:nvSpPr>
          <p:cNvPr id="5" name="4 Rectángulo redondeado"/>
          <p:cNvSpPr/>
          <p:nvPr/>
        </p:nvSpPr>
        <p:spPr>
          <a:xfrm>
            <a:off x="411560" y="4151717"/>
            <a:ext cx="8336904" cy="91440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2). El </a:t>
            </a:r>
            <a:r>
              <a:rPr lang="es-CO" sz="2800" dirty="0" smtClean="0">
                <a:solidFill>
                  <a:srgbClr val="002060"/>
                </a:solidFill>
              </a:rPr>
              <a:t>Espíritu </a:t>
            </a:r>
            <a:r>
              <a:rPr lang="es-CO" sz="2800" dirty="0">
                <a:solidFill>
                  <a:srgbClr val="002060"/>
                </a:solidFill>
              </a:rPr>
              <a:t>Santo, quien </a:t>
            </a:r>
            <a:r>
              <a:rPr lang="es-CO" sz="2800" dirty="0" smtClean="0">
                <a:solidFill>
                  <a:srgbClr val="002060"/>
                </a:solidFill>
              </a:rPr>
              <a:t>desciende </a:t>
            </a:r>
            <a:r>
              <a:rPr lang="es-CO" sz="2800" dirty="0">
                <a:solidFill>
                  <a:srgbClr val="002060"/>
                </a:solidFill>
              </a:rPr>
              <a:t>sobre Jesús, </a:t>
            </a:r>
            <a:r>
              <a:rPr lang="es-CO" sz="2800" dirty="0" smtClean="0">
                <a:solidFill>
                  <a:srgbClr val="002060"/>
                </a:solidFill>
              </a:rPr>
              <a:t>después </a:t>
            </a:r>
            <a:r>
              <a:rPr lang="es-CO" sz="2800" dirty="0">
                <a:solidFill>
                  <a:srgbClr val="002060"/>
                </a:solidFill>
              </a:rPr>
              <a:t>del bautismo.</a:t>
            </a:r>
          </a:p>
        </p:txBody>
      </p:sp>
      <p:sp>
        <p:nvSpPr>
          <p:cNvPr id="6" name="5 Rectángulo redondeado"/>
          <p:cNvSpPr/>
          <p:nvPr/>
        </p:nvSpPr>
        <p:spPr>
          <a:xfrm>
            <a:off x="411560" y="2749285"/>
            <a:ext cx="8336904" cy="91440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1). El Señor Jesús, siendo bautizado por Juan Bautista en el rio Jordán.</a:t>
            </a:r>
          </a:p>
        </p:txBody>
      </p:sp>
    </p:spTree>
    <p:extLst>
      <p:ext uri="{BB962C8B-B14F-4D97-AF65-F5344CB8AC3E}">
        <p14:creationId xmlns:p14="http://schemas.microsoft.com/office/powerpoint/2010/main" val="203195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016224"/>
          </a:xfrm>
        </p:spPr>
        <p:txBody>
          <a:bodyPr>
            <a:normAutofit lnSpcReduction="10000"/>
          </a:bodyPr>
          <a:lstStyle/>
          <a:p>
            <a:pPr marL="0" indent="0" algn="ctr">
              <a:buNone/>
            </a:pPr>
            <a:r>
              <a:rPr lang="es-CO" dirty="0" smtClean="0"/>
              <a:t>Otro texto que nos habla de la trinidad está en </a:t>
            </a:r>
            <a:r>
              <a:rPr lang="es-CO" dirty="0" smtClean="0">
                <a:solidFill>
                  <a:srgbClr val="FF0000"/>
                </a:solidFill>
              </a:rPr>
              <a:t>Mateo 28:19</a:t>
            </a:r>
            <a:r>
              <a:rPr lang="es-CO" dirty="0" smtClean="0"/>
              <a:t>.</a:t>
            </a:r>
            <a:r>
              <a:rPr lang="es-CO" b="1" baseline="30000" dirty="0"/>
              <a:t>  </a:t>
            </a:r>
            <a:r>
              <a:rPr lang="es-CO" b="1" baseline="30000" dirty="0" smtClean="0"/>
              <a:t>«</a:t>
            </a:r>
            <a:r>
              <a:rPr lang="es-CO" i="1" dirty="0" smtClean="0">
                <a:solidFill>
                  <a:srgbClr val="0070C0"/>
                </a:solidFill>
              </a:rPr>
              <a:t>Por </a:t>
            </a:r>
            <a:r>
              <a:rPr lang="es-CO" i="1" dirty="0">
                <a:solidFill>
                  <a:srgbClr val="0070C0"/>
                </a:solidFill>
              </a:rPr>
              <a:t>tanto, id y haced </a:t>
            </a:r>
            <a:r>
              <a:rPr lang="es-CO" i="1" dirty="0" smtClean="0">
                <a:solidFill>
                  <a:srgbClr val="0070C0"/>
                </a:solidFill>
              </a:rPr>
              <a:t>discípulos</a:t>
            </a:r>
            <a:r>
              <a:rPr lang="es-CO" i="1" baseline="30000" dirty="0">
                <a:solidFill>
                  <a:srgbClr val="0070C0"/>
                </a:solidFill>
              </a:rPr>
              <a:t> </a:t>
            </a:r>
            <a:r>
              <a:rPr lang="es-CO" i="1" dirty="0" smtClean="0">
                <a:solidFill>
                  <a:srgbClr val="0070C0"/>
                </a:solidFill>
              </a:rPr>
              <a:t>a </a:t>
            </a:r>
            <a:r>
              <a:rPr lang="es-CO" i="1" dirty="0">
                <a:solidFill>
                  <a:srgbClr val="0070C0"/>
                </a:solidFill>
              </a:rPr>
              <a:t>todas las naciones, </a:t>
            </a:r>
            <a:r>
              <a:rPr lang="es-CO" i="1" u="sng" dirty="0">
                <a:solidFill>
                  <a:srgbClr val="0070C0"/>
                </a:solidFill>
              </a:rPr>
              <a:t>bautizándolos en el nombre </a:t>
            </a:r>
            <a:r>
              <a:rPr lang="es-CO" i="1" u="sng" dirty="0" smtClean="0">
                <a:solidFill>
                  <a:srgbClr val="0070C0"/>
                </a:solidFill>
              </a:rPr>
              <a:t>del</a:t>
            </a:r>
            <a:r>
              <a:rPr lang="es-CO" i="1" u="sng" baseline="30000" dirty="0">
                <a:solidFill>
                  <a:srgbClr val="0070C0"/>
                </a:solidFill>
              </a:rPr>
              <a:t> </a:t>
            </a:r>
            <a:r>
              <a:rPr lang="es-CO" i="1" u="sng" dirty="0" smtClean="0">
                <a:solidFill>
                  <a:srgbClr val="0070C0"/>
                </a:solidFill>
              </a:rPr>
              <a:t>Padre</a:t>
            </a:r>
            <a:r>
              <a:rPr lang="es-CO" i="1" u="sng" dirty="0">
                <a:solidFill>
                  <a:srgbClr val="0070C0"/>
                </a:solidFill>
              </a:rPr>
              <a:t>, del Hijo y del Espíritu </a:t>
            </a:r>
            <a:r>
              <a:rPr lang="es-CO" i="1" u="sng" dirty="0" smtClean="0">
                <a:solidFill>
                  <a:srgbClr val="0070C0"/>
                </a:solidFill>
              </a:rPr>
              <a:t>Santo</a:t>
            </a:r>
            <a:r>
              <a:rPr lang="es-CO" i="1" dirty="0" smtClean="0"/>
              <a:t>»</a:t>
            </a:r>
          </a:p>
        </p:txBody>
      </p:sp>
      <p:sp>
        <p:nvSpPr>
          <p:cNvPr id="4" name="3 Rectángulo"/>
          <p:cNvSpPr/>
          <p:nvPr/>
        </p:nvSpPr>
        <p:spPr>
          <a:xfrm>
            <a:off x="395536" y="3789040"/>
            <a:ext cx="4572000" cy="2554545"/>
          </a:xfrm>
          <a:prstGeom prst="rect">
            <a:avLst/>
          </a:prstGeom>
        </p:spPr>
        <p:txBody>
          <a:bodyPr>
            <a:spAutoFit/>
          </a:bodyPr>
          <a:lstStyle/>
          <a:p>
            <a:pPr algn="ctr"/>
            <a:r>
              <a:rPr lang="es-CO" sz="3200" dirty="0" smtClean="0"/>
              <a:t>Las letras «Y del» </a:t>
            </a:r>
            <a:r>
              <a:rPr lang="es-CO" sz="3200" dirty="0"/>
              <a:t>indica que son diferentes el Uno del Otro; no son la misma persona, Él Padre, El Hijo y Él </a:t>
            </a:r>
            <a:r>
              <a:rPr lang="es-CO" sz="3200" dirty="0" smtClean="0"/>
              <a:t>Espíritu </a:t>
            </a:r>
            <a:r>
              <a:rPr lang="es-CO" sz="3200" dirty="0"/>
              <a:t>Santo</a:t>
            </a:r>
            <a:r>
              <a:rPr lang="es-CO" sz="3200" dirty="0" smtClean="0"/>
              <a:t>.</a:t>
            </a:r>
            <a:endParaRPr lang="es-CO" sz="3200" dirty="0"/>
          </a:p>
        </p:txBody>
      </p:sp>
      <p:sp>
        <p:nvSpPr>
          <p:cNvPr id="5" name="4 Rectángulo"/>
          <p:cNvSpPr/>
          <p:nvPr/>
        </p:nvSpPr>
        <p:spPr>
          <a:xfrm>
            <a:off x="1115616" y="2946928"/>
            <a:ext cx="6552728" cy="584775"/>
          </a:xfrm>
          <a:prstGeom prst="rect">
            <a:avLst/>
          </a:prstGeom>
        </p:spPr>
        <p:txBody>
          <a:bodyPr wrap="square">
            <a:spAutoFit/>
          </a:bodyPr>
          <a:lstStyle/>
          <a:p>
            <a:r>
              <a:rPr lang="es-CO" sz="3200" b="1" i="1" u="sng" dirty="0">
                <a:solidFill>
                  <a:srgbClr val="FF0000"/>
                </a:solidFill>
              </a:rPr>
              <a:t>¿Qué </a:t>
            </a:r>
            <a:r>
              <a:rPr lang="es-CO" sz="3200" b="1" i="1" u="sng" dirty="0" smtClean="0">
                <a:solidFill>
                  <a:srgbClr val="FF0000"/>
                </a:solidFill>
              </a:rPr>
              <a:t>indican las  letras «Y del»?</a:t>
            </a:r>
            <a:endParaRPr lang="es-CO" sz="3200" b="1" i="1" u="sng" dirty="0">
              <a:solidFill>
                <a:srgbClr val="FF0000"/>
              </a:solidFill>
            </a:endParaRPr>
          </a:p>
        </p:txBody>
      </p:sp>
      <p:pic>
        <p:nvPicPr>
          <p:cNvPr id="1026" name="Picture 2" descr="http://t1.gstatic.com/images?q=tbn:ANd9GcS_ID6xzLOGy7KyzoQxwkHnEIlWtHM3-rg_KHQW09AlD1kW0RUb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789040"/>
            <a:ext cx="3024336" cy="2554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144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3600" y="312737"/>
            <a:ext cx="8229600" cy="1656184"/>
          </a:xfrm>
        </p:spPr>
        <p:txBody>
          <a:bodyPr>
            <a:normAutofit/>
          </a:bodyPr>
          <a:lstStyle/>
          <a:p>
            <a:pPr marL="0" indent="0" algn="ctr">
              <a:buNone/>
            </a:pPr>
            <a:r>
              <a:rPr lang="es-CO" dirty="0" smtClean="0"/>
              <a:t>Otro texto más: </a:t>
            </a:r>
            <a:r>
              <a:rPr lang="es-CO" b="1" dirty="0" smtClean="0">
                <a:solidFill>
                  <a:srgbClr val="FF0000"/>
                </a:solidFill>
              </a:rPr>
              <a:t>2 Corintios 13:13</a:t>
            </a:r>
            <a:r>
              <a:rPr lang="es-CO" dirty="0" smtClean="0"/>
              <a:t>.</a:t>
            </a:r>
            <a:r>
              <a:rPr lang="es-CO" dirty="0"/>
              <a:t> </a:t>
            </a:r>
            <a:r>
              <a:rPr lang="es-CO" dirty="0" smtClean="0"/>
              <a:t>«La </a:t>
            </a:r>
            <a:r>
              <a:rPr lang="es-CO" dirty="0"/>
              <a:t>gracia del Señor </a:t>
            </a:r>
            <a:r>
              <a:rPr lang="es-CO" i="1" u="sng" dirty="0"/>
              <a:t>Jesucristo</a:t>
            </a:r>
            <a:r>
              <a:rPr lang="es-CO" dirty="0"/>
              <a:t>, el amor de </a:t>
            </a:r>
            <a:r>
              <a:rPr lang="es-CO" i="1" u="sng" dirty="0"/>
              <a:t>Dios</a:t>
            </a:r>
            <a:r>
              <a:rPr lang="es-CO" i="1" dirty="0"/>
              <a:t> </a:t>
            </a:r>
            <a:r>
              <a:rPr lang="es-CO" dirty="0"/>
              <a:t>y la comunión del </a:t>
            </a:r>
            <a:r>
              <a:rPr lang="es-CO" i="1" u="sng" dirty="0"/>
              <a:t>Espíritu </a:t>
            </a:r>
            <a:r>
              <a:rPr lang="es-CO" i="1" u="sng" dirty="0" smtClean="0"/>
              <a:t>Santo</a:t>
            </a:r>
            <a:r>
              <a:rPr lang="es-CO" dirty="0" smtClean="0"/>
              <a:t> </a:t>
            </a:r>
            <a:r>
              <a:rPr lang="es-CO" dirty="0"/>
              <a:t>sean con todos </a:t>
            </a:r>
            <a:r>
              <a:rPr lang="es-CO" dirty="0" smtClean="0"/>
              <a:t>vosotros».</a:t>
            </a:r>
          </a:p>
        </p:txBody>
      </p:sp>
      <p:sp>
        <p:nvSpPr>
          <p:cNvPr id="4" name="3 Rectángulo"/>
          <p:cNvSpPr/>
          <p:nvPr/>
        </p:nvSpPr>
        <p:spPr>
          <a:xfrm>
            <a:off x="611560" y="2636912"/>
            <a:ext cx="4572000" cy="3539430"/>
          </a:xfrm>
          <a:prstGeom prst="rect">
            <a:avLst/>
          </a:prstGeom>
        </p:spPr>
        <p:txBody>
          <a:bodyPr>
            <a:spAutoFit/>
          </a:bodyPr>
          <a:lstStyle/>
          <a:p>
            <a:pPr algn="ctr"/>
            <a:r>
              <a:rPr lang="es-CO" sz="3200" dirty="0"/>
              <a:t>En estos textos encontramos registrado la existencia de la Trinidad, quienes son uno en </a:t>
            </a:r>
            <a:r>
              <a:rPr lang="es-CO" sz="3200" i="1" dirty="0">
                <a:solidFill>
                  <a:srgbClr val="0070C0"/>
                </a:solidFill>
              </a:rPr>
              <a:t>«propósito, mente y carácter»</a:t>
            </a:r>
            <a:r>
              <a:rPr lang="es-CO" sz="3200" dirty="0"/>
              <a:t> pro no en persona </a:t>
            </a:r>
            <a:r>
              <a:rPr lang="es-CO" sz="3200" dirty="0">
                <a:solidFill>
                  <a:srgbClr val="FF0000"/>
                </a:solidFill>
              </a:rPr>
              <a:t>(Juan 17:21). </a:t>
            </a:r>
          </a:p>
        </p:txBody>
      </p:sp>
      <p:sp>
        <p:nvSpPr>
          <p:cNvPr id="5" name="AutoShape 2" descr="data:image/jpeg;base64,/9j/4AAQSkZJRgABAQAAAQABAAD/2wCEAAkGBhESEBUUERQVFRIVFxUYFRcXFRAWFxcYFhcVGhcaGBYYGyceFx0mHRUaHzIgJScpLC0tGCAxNTAqNSYrLCkBCQoKDgwOGg8PGiwlHyQtMCw0LC0sKioqLSwtKiksLCopLy8pLyksKSw1LCkqLCksLCksLCksLywsLCwsLCwpLP/AABEIAOgA2QMBIgACEQEDEQH/xAAcAAEAAQUBAQAAAAAAAAAAAAAABAIDBQYHAQj/xABHEAACAQIDBAYFCQcBBwUAAAABAgMAEQQSIQUTMUEGIlFhcYEHFDJCkSNSYnKCkqGi0RUzQ1OTscGyJHODwsPT8BY0VJSj/8QAGgEBAAMBAQEAAAAAAAAAAAAAAAECAwUEBv/EADMRAAIBAgMFBwQCAQUAAAAAAAABAgMREiExBAVBUfATcaGxwdHhMmGBkRQiFSNCYqLx/9oADAMBAAIRAxEAPwDuNKUoBSlKAUpSgFKUoBSlKAVAONeQ2gAy8DI1ylxxCAayHvuB3kgimJvK5iBIjW29I5ki4jB5aG7dxA97ScigAACwGgA4AVGpplFXepCGyVP71mlP0m6v9NbJ+FV/siD+TF/TT9Kl0pZEdpPmQjseL3Buz2xkp8Quh8wapMksXtfKx9oW0i95VdH+yAe41PpSxPaN/VmUQzKyhlIKkXBGoIqusfOu5YyL+7Y/KjkpP8Qdn0u7rcjfIUIlG2a0FKUqSgpSlAKUpQClKUApSlAKUpQClKUApSlAKUpQCrWKxARGc8FUsfIXq7WH262cpEPZDwtJ4b5Ai+ZBPghHOoZpShjkkyfs/DlIwG9o9Zz2u2rH4k+Vqk1B27i2iws8ie3HFK63FxmVGI056itc2X0hczQKmMhxe9JEkaLFmjXds2fNG5ygMoUhhrm01raFJyjdDC53kbjStf2Xt55MUytl3Mm8GHtxvh2CS5jfXMSSvchqBh8bjmwz4pZkbI2IO5aFQGWGWRcu8DXBKp7Wup4Gp7F8X0xgZt9K0bF9Lbzyg41MMgEJiVoBIWEkSPc63Ju1rCk/Sie8AnnXBl8PvGvDmu+fL7LG6XGuU6i9jwq/8afV+/l5XJ7KRvDqCCCLg6EdtQ9lMQhQ6mJil+ZAsUJPM5GW/fevNiz54Ebeia9/lAoQNqfdHC3DyqIW3eNZvckWFW7AxMoRvPLl817K80lhdiYRupR/JmaUpQxFKUoBSlKAUpSgFKUoBSlKAUpSgFKUoBSlKAomlCqWY2VQST2AamsVLEww7SMLOWWZhzARlYL5IgHiCedSsb8pIsXLR5Pqqeov2mHwRhU1lBFjqDoRUam0XgS/f469CLtXA7/DyxZsu9jdM1r2zqVva4va97Xo2CIhKRsEfJlV8oNmy2DZbi9jra9U7LchTE3tRWXXiU9xu+4Fie1W7Km1ZSdrFJXi7Gvx9C8NGITAiRSwtGRKEXOwXRw5Fi2dCwJvxa+tqsp0XxAhbD+soMO7S5gsBEuSV3dlEplKg9cjNkv4GtmpWnbT5+o7SRiU6OR/7Qr2aKfIMliMoSJI7A349QEHQjTsvUQbAxSvHImJjMiQ7lmkgd84D5gxCzLZtBfjc3OnCthpUKrLr9EY2WMEkoQCZkd9bsiNGvd1WdyPvVEGHErzg8DkjuOIyrnuO8GX4ipmLxIjQsdbcAOLE6Ko7ySB51TgMOUjAbVjdnI4FmJZrd1ybd1qzebLxbinLrmebPxBdOt7akq4+kuht3HiO4ipNQX+TnB92XqnukUdU+agj7Kip1Qis1ndcRSlKkoKUpQClKUApSlAKUpQClKUApSlAKpkkCgsxsACSTyA4mqqg4/rusXI9eT6inQfaaw7wHoWirsq2ZGcpkYWeQ5iDxUcEXustr95btqZSlBKWJ3ImMwpJDx2Ei3tfgwPFG7jbjyIB11BrwmNWS/EMujIbZlPeP7EaHkTUio+JwKPYm4Yey6mzDwPZ3HQ8xUFlJNWkSKVCy4heBSUfSvG3mVBVvgtWztRw4QwtnKsws8RFlKg6lhzccqkYHwa/fuZGrc+IVFLOQFHM/h4nuqNnxDcFjj72ZnP3QAPzVVDs4Bg7kyOODNay/VUaL42v2k1AwpfU/11YogiaRxJICqr+7Q8RcWzv2NY2A5Am+psJ1KVJWUsRYxuG3iFb2J4H5rA3VvIgHyrzA4neRhiLNqGHYymzDyINSKgj5Of6M34SKNfvIP/AMz21BaOcXH8+/X2J1KUqTMUpSgFKUoBSlKAUpSgFKUoBVuedUUs5AVQSxPAAC5NXK0j0mbbyRLh1PWk6z9yA6DzI/Ka2oUnVqKCPPtNdUKTqPgbhBjY3TOjqyWvmBBFuetWdmISDK2jSG9jxCD2F7tNSO1mrieD2jLFfduVDaMAeqw7GXgw8a6d0L6XyYsskkYBRQS6+ybmwBU8CdTx5HhXr2nd86Kxp3R5Nj3rTrf6bVpP9G10pSucdMUpSgMRtzpZg8GVGKmSIuCVzZtQtr2sO8VgJPSZsr1lG9biyiKUE9fiXhIHs/RPwrWfTNgo5cdgUlsU3ONY3YovycecZmGqrdBcjleuZwbPwjTPmEQRYgVyzYhoDIz2Almylo+rmsNASBqOfY2fY6c6anJu7XC3Noo5H0lsPpVg8Zn9VmSXJlz5c3VzXy3uOeU/CstXI/QfghDitoIqlVAwhUF0k6rrK62kTquCGBDC1wQbDhXXK5+00o0qjjHTLxVyyd0KUpXnJFR8fhi6EA2YWZD2Mpup8LjXuvUitd6Z9JZMHGpjjDZyRmYnKpGouBqbi/McDV6dN1JKEdWUqVo0I9pLRGZhxymISMQi262YgZSNGBJ0FiCPKq8HjI5UDxsGQ3sRwNiQfxFcP2jteackyuSCS2XgoJ4kKNBW4+jDbVmfDsdG68fiPbHwsfI10au7pUqTm3do5VLe0K1fBGNovS+v2Oi0pSuWdgUpSgFKUoBSlKAUpSgKJplRSzGyqCSewAXJrh+3dqnE4h5T7x6o7FGij4fjeug+kjbBSJcOmskxFwOOQHh9prDyNalg8Fh3VFyhioXeAXjZCT8q8shFrLwVRe/E9h7e74KlDtZLXyPnd6VHWmqMXp5/Brldj6E7E9WwqhhaSTrv2gkaL5C3neufdC9hjEYwc4oznYkcQD1AR3m2nYDXYKbzr6Ul3v0G5tm1rS7l6ilKVxD6IUpSgOaeljortDFT4WXAIGaJZgxLQi28yi2WQ2YFcwIsa0A9AtviYWijEjI2inAqrIrJcOi9RxmZTZgeXZX0VWPlP+1x/wC5m/14euhR26dOKgksr6r88yriaN6Iuim0MJLi5MetmmEGVt5G5bJvQfZJsAGUAdnDhXSaUryVqrqzc34EpWFKUrIkVjOkeyBicM8XvEXQ9jjVfx08CaydKtGTi1JaorOCnFxloz5/dCCQRYg2I7CONXtn41oZUkT2kYMO+3LwPDzrZPSHsUQ4reAfJzdY25MLZx56N5mo74JfVLrEkaynSSVrsEQnUOQLszCwVFvZTfRga+rVeM6cZcJdM+Jls06dWUb5x6T8jq+AxizRJInsuoYefLx5VfrQ/Rhtq6Ph2Oq9eP6pPWHkTf7RrfK+Z2ik6NRwPr9lrqvSU+rilKVgekUpSgFKUoBVMkgUFmNgASSeQHE1VWn+kjbe6w4hU9ebj3IPa+J0+Na0aTqzUFxMdorKjTdR8DScd0hMuNbElSygnKL2KqAQhBsbEe1wIvVG0sVhzH8kbnLHGisnWiVes7E+yWZtbjkzaDSpUUcscUQSUQWzFrvZHubhwy3WYZbKVFyMvDU170c2QmL2gcq2gV2kItpkDdVbcrmwt2X7K+kvCKxcIryPkrVJvDq5Pj99fm5vnQXYnq+FBYWkls79oBHVXyH4k1sVKV81UqOpJzfE+vpU1SgoR0QpSlZmgrHzbUJYpAu8cGzG+WND2M9jr9FQT2gXvVOLlaWQwxkqq23zjQgHUIh5MRqTxVSOBZSJ2Hw6xqFRQqroABYCr2S1BCGz5m/ezsPoxBY1+JzP+YeFeHYEWYNebMAQD6xir2Nr/wAT6I+ArJUqMb4Ax37NkX91O47pAsq+d7P+eibUZCFxChCTZXBzRMTwGYgFCexgOwFqyNUyRhgVYAqQQQQCCDxBB4ipxX1BVSsXhycO6xsSYX0iYkko3HdsTxFgcpPYVPu3ylVasBSlKgGF6X7F9ZwroBd168f1l5eYuPOuYbOxLbkiOQJOGGrOqHdW0WN2IC2YkkAi9xxsa7TXJOmexFgx3WusEpD3UaqCflAB2g3Nu8V193VLp0n3r1OFvWi4tVo9z9GQl2uIcas0ZzFcm8IAAdsoEuXQaE5uXfXZIJ1dFdTdWAIPaCLiuQY6CMXhSIBxvFIAaSTOhzI+a1yjKbaADibcK3D0aba3kDQMetFqvejH/BuPMVpt1LHTVRLTL8Ge7azp1XSk/qz/ADxRudKUriH0IpSlAKUpQHjuACSbAak9gri+3Nvb/GNMyh4wbKjZgCi6AGxBF+Pia3z0i7b3OG3SnrzXHgg9r43C+ZrlVd3dlD+rqPjkj5rfG03kqUeGb7+BmsftlTGywWjSQ9eHdR6W4ESWu3joa6F0B2JuMKGYWkms7doX3B8DfxY1z3ojsX1nFIhHUXryfVXl5mw867QKz3jUUEqUe9+hruqk6knXnwyXr13ilKVxj6AVYx+LEUTuRfKpNuZIGgHeTp51frH7Z1ES/Omi/I28/wCnVoq7Bd2ZhDHGAxu5u0jfOdtWPhc6dgAHKpd61T0o46SHZOIkhdo5FEeV0YqwvNGDYjUaEjzqDtDofiYIGmwu0MaZ0QuqzyrNE+UXyMhQcbWuDpeto0lKOKUrXdvL3IN5pWgS9KJMRLsWWNmRMUZTKiswU2huVYe8A17Xq9abaeNxKesTQYPCOIcsD7uSaXKGkLyAXCrcLlHHjT+O19Tt/wC2FzeaVpGEefZ+0IMM08uIwmLEgiMzZ5YZYlzW3lrsjLwB4EfHDHHR4jH4uPaGPnwkkcxXDQpOcMhhAG7kDWtIzanUm3ZVls9875Wv420FzpOOwgljZDpcaEcVI1Vh3ggEd4FUbLxRkiVmFn1VwOAdCVcDuzKagdFcJiooSmKmWcq7bqUE5nh03Zk6oGfjci4OmpqTszSTELyEoI+1FET+Yk+dYtWur3sSZClKVmBWudO9i+sYRiovJF117SAOsPMfiBWx0rSnUdOamuBlVpqrBwlozjOB2pGsB6xWQI6WUMHYs8bq4kA0sECm50Ci17m1OyNv7nHCcDKjO2ZRr1HOo77cfEU6X7G9WxToBZG68f1W5eRuPKsLX1UIQqQxLSXqfF1KlSlNReTi/I+gVYEAjUHUGva1X0d7a32F3bHrw2XxQ+wfwK/Zraq+Vq03Sm4PgfZ0KqrU1UXEUpSszYUpSgNa6U9Ckxhzh2SULlHvJYXIBXlx4j8a5ptLo9iIBmdCY7m0i3KGxIvfkDbS9r12TachyiNTZ5DlBHFV4u3dZb27yvbUlYVChQBlAtbla1rW7LV7tn2+pR/rqjn7VuujWWPST4+6NZ9HuxNzhd4w+Umsx7l9wfA3+1W014BXteWrUdSbm+J66NJUaahHgKUpWZqKx+2dBE3zJovztu/+pWQqxj8IJYnQm2ZSL8wSNCO8HXyq0XZg1j0rwO+yMSqKzMRFZVVmY/LRHQDU1G2n07WTDtFg8PipcQ6FIwcNPGoZlsGd5FVVUXuTflW2bMxZkjBYWcXWRfmuujDwuNO0EHnUuto1FGKjJXs29e72IOdSdHXw0uw4QC4w5mEjKrFQTBqSbdUFibXqTFjDsrG4ozxyHB4uTfpNGjyCORlAkSVUBZbkAg2t/jfKVP8AIbykr8/3cWNFgxDbT2lhp4o5EweDEriSRHj30si5AI0cBsqi5zW46VHxnSKHNLh9t4a5WR9zJ6rJLFLEfYKMqtle2hGldCpTtlyyWmea/PwLGm+jHASRQT9SSLDPiHbCRS5s6QkC3VbVATchT487nYtmayYhuRlAH2YogfzAjyqTjsWIo2c62GgHFidFUd5JAHeRVGy8KY4lVtX1ZyOBdyWcjuzMapOeNub4glUpSsSRSlKA1P0i7F32G3ijrw3bxQ+2PLRvI1zjZ+w55lLRoSiglnOigDjrzt2C5ruTKCCCLg6EHga8WMAWAAA0AAFrdlq6FDb50aeBI5e0btp16yqSdlxS4msdEehYwjGRpS8jLYhdEsbHnq3Djp4VtNQdmHLmiP8ADtl742vk+Fin2O+p1eOpVlVlinqdGFCGzrs4LIUpSsy4pSom0piFCIbPIcqnsuCWbyUE+IA50LRWJ2KMF15Gl5apH9VT12+0w8wimp1UQxBVCqLKoAA7ABYCq6Cbu8hSlKFRVvEYlI1LSMqKOLMQoFzYXJ0Gpq5Wl+mBC2yZUHGR8Og8WmjrSlDHNR5sM2uLacLezLG3g6H+xq5JiUVSzMoUC5JIAA7SeVfLWN6GBJ0hVp1Z3dQ02F3SsEBJyFZHMjGwAQAEllHMVk+gOyt3tzCR5iwzFrMrIy5UkNpIm1RhlvbXQgg611JbugouSnor6FMR3pJZRI2ISMiFgA6ENvXtoJQnukCwynrMtuBVVOZw+IV1DIwZWFwQbg1crHzbLIYvA27cm7C2aNz2slxr9JSD23tauU2pfYuZClY4bQlX97A31oisi/A5X/KfGvf23H82f/62L/7dqjAwZCqZJAoLMQFAJJJAAA4kk8BUD9pyN+6gc98hWJfO93/IaJsxnIbEMHIN1QDLEpHA5TcuR2sbcwFNMNtQQ5XmmZJkS8MZukbdV5dLbwEkBSBfKraG5Jy9UrlMPtKJ1zKwtqCD1SpHEMp1UjsNSa4H6U+j5xO3jGM92wwktHHvXbdo5sqZlzE5Lca9Oz0o15YW7WV+ZDdjt023MMntTxL4yRj+5q9gtoRTLmhkSRQSCyOri4tcXUkX1GnfXy7hehmbESQsMQjoqFYWhjTEyFr3yRPIAQAL6MWNxYcSOxeguHd4PExa/JYyVesrI2iRDVG1Q6cDqOFejaNjhSp4oyu8uHMhSudIpSlcwsKUpQEHaPUKzck0f/dta5+yQG8A3bU6qXQEEEXBFiDwINRNmOQDGxu0Ry3PErxRu/q6E9oaoNPqj3eXXmTaUpUmYrFDGLvGlY6C8USgEs1j8oVUam7C3hHfgavbZxbJFaMXlchIx9JuZPIKAWPcpqrZuzFiA958oXN2AcFUe6o7OfE3NzUPU3ilGGJ8cvfrvR5ed/mxL39d/wADlU+bV7+zmPGaU+ca/wClBU2lLFO0fC3XiQvUZB7Mz+DrGw87KG/NXhxskf75br/MjuQO9k9pfLMO0ip1KWGO/wBS9ClHBAIIIIuCNQQeBBrSPS0ZnwQjwqNLiN7DII0VnbLG+bMVHBbgCtj2hBJCrPAQFPtqQWC3PWkRRxIFyV4Nx4+1MwGCSNbqcxbrM5ILOfnFufdbQDQADStaU8ElPlwKyjldaHzRPsvHB852Qykl8/yG0SrhwQwOZyF43BWxBAsa2H0djEy7bwjTQSRJDHKqhhiSAN3MdXlJPtSHnbsr6ApXQnvFyi44dVbV8TPCKUpXLLCvLV7SgFKUoBXEvTBg8QNrRyw4Z8Qpwm7ZRHMynOcQjAmPUGzAjXjau20r0bPX7GeK1+BDVz5ew+wNoXbJslxGwUNG2HxpUspJDhnfOp1I0YAg6ius+iFcVEuIXHxvFPPLvEDrkzgIAQg4dUKOryFdIqzi8Gki5XFxoeYII4FSNVI4gjUV6a23OtHC428yFGxeqHLtIZisamRxoQtrKfpOdAe7U91QsKs0haNnvEjW3g6ryW4ppYAg6M62udBlINstDCqKFUBVHAAAAeArnM2so668vci5cQfeiTuCvIfvEr/pp6vPylU+MVx+Dj+9TaVFh2j5L9IgnETJ7cYcdsZ1/pt/gk91WpMUmZZkN1vu5OIIBPVzA6gqxGh4B2rJ1B2hswSAlbK5BUnk6n3XA9pdfEX0Ioy8JRvnl117E6lY/YmLZ48sgIljJSQHjdeDX5hlIa/0qyFSjKcXGTiyDhRnleQ8FvGnlbeHzYZf+H31OrTdpY2VPU0RsQBJFLI4w6QvIzfIm53ikAXka/eRV3GYnEhIcrYvdlZDKVjwrYoNmAjzRlbBLZtUUnRe+to0W0ndZ/Psazhd6/b9G21SXAIBIueHf4VpeJ2259UX1mYq64rO8GGYyM0TxKoeHdO0ZAZg3VFm7NBVB2hiAEeS+8WDaTRtJGiSlUaHdMy5RkYjiLC+lwOAutnfPz+/sV7J9fk3mlaV0d2vM+IiRZcTIDFnxC4iGKNVVkORoyEVjdxbTMLXvwFeCfEyQYCT1qZDiDCkgUYe2sMjswzRkhiUHd3VD2dp2bXj9/t9h2TT1N2qDs8ZGeLktmTuR76eTBh3DLUTZuJk9bmhZy6xw4UqWCXLNvw7HKBqci92mgFRuj2MeSHBSyHM8sBDmwF2ZUe+mnuH41lKDir93iiYxya60ubFSlKoYilKUApSlAKUpQClKUAqJtKVgoVDZ5CEU9lwSzeShj4gVLqE3WxI+hGT5yNYfhG3xqGXhrfkSYIVRQqiyqAAO4VcpVmXGIrojGzSZgg11yjMfw1qUuRXNl6lQ8RtaFGZXcBl3WYWbTfuY4uXvMCP71emxaIyKxsZGKoNdWCsxH3VJ8qnC+Qsy9SsQ3SzCB8pkOjZC+7m3Qe9spmy7sNfS2bjpWXqXFx1Qaa1IONG7dZRwNkk71Y9U/ZY/BmqdVnGYfPG6H3lZfiCK0//ANay9i1m2kemlQnXX9dV0vUzCbFWeLDuZJY3jiyho3CnrBM4NwecY+FQtrQYWJkWSbFGdFYiSPfvMInbXeGJCN3ddAw4rpwNZ3AHI8kR5EuneshJPwfMO4Fe2sL0hhYYjOI8UCY1CzYVlLEqXOSWJ+qQC11JUjrNqOfpoybaTehVv+/29yRDDgoPVpA5s2dIWzM+8bFFXZmbUsWKA5ieffV7aK4WXEiGRiJzh5sqgkXilKq5BtYm6DvFYRtiY3FACZkgKYcRMTEHDSShWkaPK6hSuWMBhcZs1uFenZeIxMolZDFiEw0JRyOquIjlnzDTijBiD2pJW2FauWfvp8kWWtyXidr4JDh3+XvFmjjdIcQwN2aFo2KoQ13j9njdVI5VW8+CiiwsZ33yWWSGMRTtKAisgaSNULAWcjUDWoeCwE5wOGDRMknriyuh1KKcW8hueYCte9ZHENJhsXLLuZZY5o4lBiCsyNFvOqykg5TnuCOea9uJNR0TfHiuuLDS09S7JsvD4zLiIpZFzplLwyvHnRS3VYDmpLDkwJI0qV6qqPh4owFSNXKgcAqIEA/OKtdGsHIkcjSLkaaaSXd3UmMORYEgkZjlzG2l2Op41JwhzyvJ7o+TT7JOcjxbq/8ADrzVG74b5EJ2vyXrkTqUpWZiKUpQClKUApSlAKUpQCoSaYlvpRJb7DyX/wBYqbULHnI8cnIEo3cslhf74TyvUM0hm2uZNrXekmGd8VgwkjRnNP11CEj5E8nUrr4VsVK0hLC79aFYuzuaHtPByJLiA8jzG+yDmZYwbevSaWjVRYceF9ayW0drx4jFQRREiaKefOpHWQLh5lEhHJCXQg88wraq8tWvbX1XVkuX2L9p9urWNKh2zhl2YMK3/uBBuDhrEytJu8hUJxILa5+FjmvbWtu2dC6QxrIczqiBj2sFAJ8zV+1e1Sc1LRcblZSueM1gSeArlXqzdh+FdJ2s1492PalO7Hg18x8lDHyqR6snzV+ArzyjiPZsu0fx03a9/QtY7DFrMlhIlyt+Bv7St3H8CAeVV4TFrILi4INmU+0rdhH/AICLEXBq/UXE4EMcykpIBYMLcOxgdGXuPbpY61Y8iaas+vglUqCMXKn7yMsPnx6jzQnMPAZvGvf2xDzYr3Mkin4MopcdnLgr92ZNpWKm6T4ZTlzkt2BX/E2yjzIq0dsCTQyxwp9dGkPwuqfm8qYkXVCpq1YmYvEFm3UR63vsP4an/nI4DzOnGXDCqKFUWVQAB2AVBw+0MKi5UkjA+utyTxJJNyT2nU1d/bOH/nRffT9aESjK1knbuJlWZsZGhs7qp42ZlB/E1Z/bOH/nRf1I/wBa5v6SsUkmJjKMrgRAXUqwvnfS4r07LRVepgvY8G21Z7LS7TD6HTBtCL+Yn31/Wqhi4/nr95a4HapOzcCJZMmZU0c5iNBlVm1twHV4103uqKV3Pw+TjR31KTsoePwd1GIT5y/EVUJB2j4iuIJsVrXdggG8z3Bum7ZVIsOJLOAAPwGtWpdnkOiqwZZLZGFwDdsuoOoIIII7uYsap/jYvSfh8l/8vNa0/H4O63r2uJPsVhIIw92Oa90nWwQEk6rdtAdACah4pDG1hIGBAIKlufIg2KkdhH+KLdilpPw+SZb3lHWn/wBvg7zSuBDFP89vvN+tbJ0Bx7eurvJDlyv7Tm3DTibVWru104OeLT7fJehvdVakaeDV21+DrNUSxBlKsLqwII7QdCKtftGH+Yn30/Wn7Qi/mJ99f1rkHewyXAs4Kcq26kPWA6jH+Io5/WHAjz4HSdULEyQSLZnTjcEOAQRwKkG4PeKsLtIx6MyyryZCmf7SXF/FePzRS5o4OeaWfWnt+jKUqBDt3DMbCaPN80sFbzVrEfCpD42NRcugHeyj/NLmbpyTs0y/VEsqqpZiAoFyToABUQ7VU/ug0p+iOr/UNl+BJ7jXseCZ2DTEEg3VFvkU8iSdXbvIAHIA60uTgt9WXmeYONnfeuCNLRqdCqmxJI5M1hpyAA0N6nUpUlZSuxSlKFRSlKAUpSgFLUpQC1c59IuyMRLikaKKR1ESi6qzC+ZzbTxr2lb7PXdGeNI821bOtop4G7Gpno5i/wD48/8ASk/SrmH2Ri4yT6vNqrrrFLwdGU8uxqUrorekpZOKOS9zQjmpslMcWVVXw0jKEyMDHMM3WBDEgXDABRfsXW9zUaSLEZ42GHkVYsuVckttGzG5IuSSSSe/wpStIbZ/xRlPYLf734FyeRy4b1ebixOZpmtm5ocgKEHUHXhzqPtSSWVgTHJ1VC3bO7tYk3Z8ozHW3DgAKUr0QrZp28zy1dnyaxeCIJw7/Nb7rVsvo6hvjhmGm7fiPDtr2labRUxUZdxnstJR2iHejqfqyfNX7op6pH8xfurSlfLn2eJ8zz1KP5ifdX9K89Ri/lp91f0pShOKXMeoRfy0+6v6UTAxqbqiA9oVR/ivaUGKXMvUpShUUpSg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ESEBUUERQVFRIVFxUYFRcXFRAWFxcYFhcVGhcaGBYYGyceFx0mHRUaHzIgJScpLC0tGCAxNTAqNSYrLCkBCQoKDgwOGg8PGiwlHyQtMCw0LC0sKioqLSwtKiksLCopLy8pLyksKSw1LCkqLCksLCksLCksLywsLCwsLCwpLP/AABEIAOgA2QMBIgACEQEDEQH/xAAcAAEAAQUBAQAAAAAAAAAAAAAABAIDBQYHAQj/xABHEAACAQIDBAYFCQcBBwUAAAABAgMAEQQSIQUTMUEGIlFhcYEHFDJCkSNSYnKCkqGi0RUzQ1OTscGyJHODwsPT8BY0VJSj/8QAGgEBAAMBAQEAAAAAAAAAAAAAAAECAwUEBv/EADMRAAIBAgMFBwQCAQUAAAAAAAABAgMREiExBAVBUfATcaGxwdHhMmGBkRQiFSNCYqLx/9oADAMBAAIRAxEAPwDuNKUoBSlKAUpSgFKUoBSlKAVAONeQ2gAy8DI1ylxxCAayHvuB3kgimJvK5iBIjW29I5ki4jB5aG7dxA97ScigAACwGgA4AVGpplFXepCGyVP71mlP0m6v9NbJ+FV/siD+TF/TT9Kl0pZEdpPmQjseL3Buz2xkp8Quh8wapMksXtfKx9oW0i95VdH+yAe41PpSxPaN/VmUQzKyhlIKkXBGoIqusfOu5YyL+7Y/KjkpP8Qdn0u7rcjfIUIlG2a0FKUqSgpSlAKUpQClKUApSlAKUpQClKUApSlAKUpQCrWKxARGc8FUsfIXq7WH262cpEPZDwtJ4b5Ai+ZBPghHOoZpShjkkyfs/DlIwG9o9Zz2u2rH4k+Vqk1B27i2iws8ie3HFK63FxmVGI056itc2X0hczQKmMhxe9JEkaLFmjXds2fNG5ygMoUhhrm01raFJyjdDC53kbjStf2Xt55MUytl3Mm8GHtxvh2CS5jfXMSSvchqBh8bjmwz4pZkbI2IO5aFQGWGWRcu8DXBKp7Wup4Gp7F8X0xgZt9K0bF9Lbzyg41MMgEJiVoBIWEkSPc63Ju1rCk/Sie8AnnXBl8PvGvDmu+fL7LG6XGuU6i9jwq/8afV+/l5XJ7KRvDqCCCLg6EdtQ9lMQhQ6mJil+ZAsUJPM5GW/fevNiz54Ebeia9/lAoQNqfdHC3DyqIW3eNZvckWFW7AxMoRvPLl817K80lhdiYRupR/JmaUpQxFKUoBSlKAUpSgFKUoBSlKAUpSgFKUoBSlKAomlCqWY2VQST2AamsVLEww7SMLOWWZhzARlYL5IgHiCedSsb8pIsXLR5Pqqeov2mHwRhU1lBFjqDoRUam0XgS/f469CLtXA7/DyxZsu9jdM1r2zqVva4va97Xo2CIhKRsEfJlV8oNmy2DZbi9jra9U7LchTE3tRWXXiU9xu+4Fie1W7Km1ZSdrFJXi7Gvx9C8NGITAiRSwtGRKEXOwXRw5Fi2dCwJvxa+tqsp0XxAhbD+soMO7S5gsBEuSV3dlEplKg9cjNkv4GtmpWnbT5+o7SRiU6OR/7Qr2aKfIMliMoSJI7A349QEHQjTsvUQbAxSvHImJjMiQ7lmkgd84D5gxCzLZtBfjc3OnCthpUKrLr9EY2WMEkoQCZkd9bsiNGvd1WdyPvVEGHErzg8DkjuOIyrnuO8GX4ipmLxIjQsdbcAOLE6Ko7ySB51TgMOUjAbVjdnI4FmJZrd1ybd1qzebLxbinLrmebPxBdOt7akq4+kuht3HiO4ipNQX+TnB92XqnukUdU+agj7Kip1Qis1ndcRSlKkoKUpQClKUApSlAKUpQClKUApSlAKpkkCgsxsACSTyA4mqqg4/rusXI9eT6inQfaaw7wHoWirsq2ZGcpkYWeQ5iDxUcEXustr95btqZSlBKWJ3ImMwpJDx2Ei3tfgwPFG7jbjyIB11BrwmNWS/EMujIbZlPeP7EaHkTUio+JwKPYm4Yey6mzDwPZ3HQ8xUFlJNWkSKVCy4heBSUfSvG3mVBVvgtWztRw4QwtnKsws8RFlKg6lhzccqkYHwa/fuZGrc+IVFLOQFHM/h4nuqNnxDcFjj72ZnP3QAPzVVDs4Bg7kyOODNay/VUaL42v2k1AwpfU/11YogiaRxJICqr+7Q8RcWzv2NY2A5Am+psJ1KVJWUsRYxuG3iFb2J4H5rA3VvIgHyrzA4neRhiLNqGHYymzDyINSKgj5Of6M34SKNfvIP/AMz21BaOcXH8+/X2J1KUqTMUpSgFKUoBSlKAUpSgFKUoBVuedUUs5AVQSxPAAC5NXK0j0mbbyRLh1PWk6z9yA6DzI/Ka2oUnVqKCPPtNdUKTqPgbhBjY3TOjqyWvmBBFuetWdmISDK2jSG9jxCD2F7tNSO1mrieD2jLFfduVDaMAeqw7GXgw8a6d0L6XyYsskkYBRQS6+ybmwBU8CdTx5HhXr2nd86Kxp3R5Nj3rTrf6bVpP9G10pSucdMUpSgMRtzpZg8GVGKmSIuCVzZtQtr2sO8VgJPSZsr1lG9biyiKUE9fiXhIHs/RPwrWfTNgo5cdgUlsU3ONY3YovycecZmGqrdBcjleuZwbPwjTPmEQRYgVyzYhoDIz2Almylo+rmsNASBqOfY2fY6c6anJu7XC3Noo5H0lsPpVg8Zn9VmSXJlz5c3VzXy3uOeU/CstXI/QfghDitoIqlVAwhUF0k6rrK62kTquCGBDC1wQbDhXXK5+00o0qjjHTLxVyyd0KUpXnJFR8fhi6EA2YWZD2Mpup8LjXuvUitd6Z9JZMHGpjjDZyRmYnKpGouBqbi/McDV6dN1JKEdWUqVo0I9pLRGZhxymISMQi262YgZSNGBJ0FiCPKq8HjI5UDxsGQ3sRwNiQfxFcP2jteackyuSCS2XgoJ4kKNBW4+jDbVmfDsdG68fiPbHwsfI10au7pUqTm3do5VLe0K1fBGNovS+v2Oi0pSuWdgUpSgFKUoBSlKAUpSgKJplRSzGyqCSewAXJrh+3dqnE4h5T7x6o7FGij4fjeug+kjbBSJcOmskxFwOOQHh9prDyNalg8Fh3VFyhioXeAXjZCT8q8shFrLwVRe/E9h7e74KlDtZLXyPnd6VHWmqMXp5/Brldj6E7E9WwqhhaSTrv2gkaL5C3neufdC9hjEYwc4oznYkcQD1AR3m2nYDXYKbzr6Ul3v0G5tm1rS7l6ilKVxD6IUpSgOaeljortDFT4WXAIGaJZgxLQi28yi2WQ2YFcwIsa0A9AtviYWijEjI2inAqrIrJcOi9RxmZTZgeXZX0VWPlP+1x/wC5m/14euhR26dOKgksr6r88yriaN6Iuim0MJLi5MetmmEGVt5G5bJvQfZJsAGUAdnDhXSaUryVqrqzc34EpWFKUrIkVjOkeyBicM8XvEXQ9jjVfx08CaydKtGTi1JaorOCnFxloz5/dCCQRYg2I7CONXtn41oZUkT2kYMO+3LwPDzrZPSHsUQ4reAfJzdY25MLZx56N5mo74JfVLrEkaynSSVrsEQnUOQLszCwVFvZTfRga+rVeM6cZcJdM+Jls06dWUb5x6T8jq+AxizRJInsuoYefLx5VfrQ/Rhtq6Ph2Oq9eP6pPWHkTf7RrfK+Z2ik6NRwPr9lrqvSU+rilKVgekUpSgFKUoBVMkgUFmNgASSeQHE1VWn+kjbe6w4hU9ebj3IPa+J0+Na0aTqzUFxMdorKjTdR8DScd0hMuNbElSygnKL2KqAQhBsbEe1wIvVG0sVhzH8kbnLHGisnWiVes7E+yWZtbjkzaDSpUUcscUQSUQWzFrvZHubhwy3WYZbKVFyMvDU170c2QmL2gcq2gV2kItpkDdVbcrmwt2X7K+kvCKxcIryPkrVJvDq5Pj99fm5vnQXYnq+FBYWkls79oBHVXyH4k1sVKV81UqOpJzfE+vpU1SgoR0QpSlZmgrHzbUJYpAu8cGzG+WND2M9jr9FQT2gXvVOLlaWQwxkqq23zjQgHUIh5MRqTxVSOBZSJ2Hw6xqFRQqroABYCr2S1BCGz5m/ezsPoxBY1+JzP+YeFeHYEWYNebMAQD6xir2Nr/wAT6I+ArJUqMb4Ax37NkX91O47pAsq+d7P+eibUZCFxChCTZXBzRMTwGYgFCexgOwFqyNUyRhgVYAqQQQQCCDxBB4ipxX1BVSsXhycO6xsSYX0iYkko3HdsTxFgcpPYVPu3ylVasBSlKgGF6X7F9ZwroBd168f1l5eYuPOuYbOxLbkiOQJOGGrOqHdW0WN2IC2YkkAi9xxsa7TXJOmexFgx3WusEpD3UaqCflAB2g3Nu8V193VLp0n3r1OFvWi4tVo9z9GQl2uIcas0ZzFcm8IAAdsoEuXQaE5uXfXZIJ1dFdTdWAIPaCLiuQY6CMXhSIBxvFIAaSTOhzI+a1yjKbaADibcK3D0aba3kDQMetFqvejH/BuPMVpt1LHTVRLTL8Ge7azp1XSk/qz/ADxRudKUriH0IpSlAKUpQHjuACSbAak9gri+3Nvb/GNMyh4wbKjZgCi6AGxBF+Pia3z0i7b3OG3SnrzXHgg9r43C+ZrlVd3dlD+rqPjkj5rfG03kqUeGb7+BmsftlTGywWjSQ9eHdR6W4ESWu3joa6F0B2JuMKGYWkms7doX3B8DfxY1z3ojsX1nFIhHUXryfVXl5mw867QKz3jUUEqUe9+hruqk6knXnwyXr13ilKVxj6AVYx+LEUTuRfKpNuZIGgHeTp51frH7Z1ES/Omi/I28/wCnVoq7Bd2ZhDHGAxu5u0jfOdtWPhc6dgAHKpd61T0o46SHZOIkhdo5FEeV0YqwvNGDYjUaEjzqDtDofiYIGmwu0MaZ0QuqzyrNE+UXyMhQcbWuDpeto0lKOKUrXdvL3IN5pWgS9KJMRLsWWNmRMUZTKiswU2huVYe8A17Xq9abaeNxKesTQYPCOIcsD7uSaXKGkLyAXCrcLlHHjT+O19Tt/wC2FzeaVpGEefZ+0IMM08uIwmLEgiMzZ5YZYlzW3lrsjLwB4EfHDHHR4jH4uPaGPnwkkcxXDQpOcMhhAG7kDWtIzanUm3ZVls9875Wv420FzpOOwgljZDpcaEcVI1Vh3ggEd4FUbLxRkiVmFn1VwOAdCVcDuzKagdFcJiooSmKmWcq7bqUE5nh03Zk6oGfjci4OmpqTszSTELyEoI+1FET+Yk+dYtWur3sSZClKVmBWudO9i+sYRiovJF117SAOsPMfiBWx0rSnUdOamuBlVpqrBwlozjOB2pGsB6xWQI6WUMHYs8bq4kA0sECm50Ci17m1OyNv7nHCcDKjO2ZRr1HOo77cfEU6X7G9WxToBZG68f1W5eRuPKsLX1UIQqQxLSXqfF1KlSlNReTi/I+gVYEAjUHUGva1X0d7a32F3bHrw2XxQ+wfwK/Zraq+Vq03Sm4PgfZ0KqrU1UXEUpSszYUpSgNa6U9Ckxhzh2SULlHvJYXIBXlx4j8a5ptLo9iIBmdCY7m0i3KGxIvfkDbS9r12TachyiNTZ5DlBHFV4u3dZb27yvbUlYVChQBlAtbla1rW7LV7tn2+pR/rqjn7VuujWWPST4+6NZ9HuxNzhd4w+Umsx7l9wfA3+1W014BXteWrUdSbm+J66NJUaahHgKUpWZqKx+2dBE3zJovztu/+pWQqxj8IJYnQm2ZSL8wSNCO8HXyq0XZg1j0rwO+yMSqKzMRFZVVmY/LRHQDU1G2n07WTDtFg8PipcQ6FIwcNPGoZlsGd5FVVUXuTflW2bMxZkjBYWcXWRfmuujDwuNO0EHnUuto1FGKjJXs29e72IOdSdHXw0uw4QC4w5mEjKrFQTBqSbdUFibXqTFjDsrG4ozxyHB4uTfpNGjyCORlAkSVUBZbkAg2t/jfKVP8AIbykr8/3cWNFgxDbT2lhp4o5EweDEriSRHj30si5AI0cBsqi5zW46VHxnSKHNLh9t4a5WR9zJ6rJLFLEfYKMqtle2hGldCpTtlyyWmea/PwLGm+jHASRQT9SSLDPiHbCRS5s6QkC3VbVATchT487nYtmayYhuRlAH2YogfzAjyqTjsWIo2c62GgHFidFUd5JAHeRVGy8KY4lVtX1ZyOBdyWcjuzMapOeNub4glUpSsSRSlKA1P0i7F32G3ijrw3bxQ+2PLRvI1zjZ+w55lLRoSiglnOigDjrzt2C5ruTKCCCLg6EHga8WMAWAAA0AAFrdlq6FDb50aeBI5e0btp16yqSdlxS4msdEehYwjGRpS8jLYhdEsbHnq3Djp4VtNQdmHLmiP8ADtl742vk+Fin2O+p1eOpVlVlinqdGFCGzrs4LIUpSsy4pSom0piFCIbPIcqnsuCWbyUE+IA50LRWJ2KMF15Gl5apH9VT12+0w8wimp1UQxBVCqLKoAA7ABYCq6Cbu8hSlKFRVvEYlI1LSMqKOLMQoFzYXJ0Gpq5Wl+mBC2yZUHGR8Og8WmjrSlDHNR5sM2uLacLezLG3g6H+xq5JiUVSzMoUC5JIAA7SeVfLWN6GBJ0hVp1Z3dQ02F3SsEBJyFZHMjGwAQAEllHMVk+gOyt3tzCR5iwzFrMrIy5UkNpIm1RhlvbXQgg611JbugouSnor6FMR3pJZRI2ISMiFgA6ENvXtoJQnukCwynrMtuBVVOZw+IV1DIwZWFwQbg1crHzbLIYvA27cm7C2aNz2slxr9JSD23tauU2pfYuZClY4bQlX97A31oisi/A5X/KfGvf23H82f/62L/7dqjAwZCqZJAoLMQFAJJJAAA4kk8BUD9pyN+6gc98hWJfO93/IaJsxnIbEMHIN1QDLEpHA5TcuR2sbcwFNMNtQQ5XmmZJkS8MZukbdV5dLbwEkBSBfKraG5Jy9UrlMPtKJ1zKwtqCD1SpHEMp1UjsNSa4H6U+j5xO3jGM92wwktHHvXbdo5sqZlzE5Lca9Oz0o15YW7WV+ZDdjt023MMntTxL4yRj+5q9gtoRTLmhkSRQSCyOri4tcXUkX1GnfXy7hehmbESQsMQjoqFYWhjTEyFr3yRPIAQAL6MWNxYcSOxeguHd4PExa/JYyVesrI2iRDVG1Q6cDqOFejaNjhSp4oyu8uHMhSudIpSlcwsKUpQEHaPUKzck0f/dta5+yQG8A3bU6qXQEEEXBFiDwINRNmOQDGxu0Ry3PErxRu/q6E9oaoNPqj3eXXmTaUpUmYrFDGLvGlY6C8USgEs1j8oVUam7C3hHfgavbZxbJFaMXlchIx9JuZPIKAWPcpqrZuzFiA958oXN2AcFUe6o7OfE3NzUPU3ilGGJ8cvfrvR5ed/mxL39d/wADlU+bV7+zmPGaU+ca/wClBU2lLFO0fC3XiQvUZB7Mz+DrGw87KG/NXhxskf75br/MjuQO9k9pfLMO0ip1KWGO/wBS9ClHBAIIIIuCNQQeBBrSPS0ZnwQjwqNLiN7DII0VnbLG+bMVHBbgCtj2hBJCrPAQFPtqQWC3PWkRRxIFyV4Nx4+1MwGCSNbqcxbrM5ILOfnFufdbQDQADStaU8ElPlwKyjldaHzRPsvHB852Qykl8/yG0SrhwQwOZyF43BWxBAsa2H0djEy7bwjTQSRJDHKqhhiSAN3MdXlJPtSHnbsr6ApXQnvFyi44dVbV8TPCKUpXLLCvLV7SgFKUoBXEvTBg8QNrRyw4Z8Qpwm7ZRHMynOcQjAmPUGzAjXjau20r0bPX7GeK1+BDVz5ew+wNoXbJslxGwUNG2HxpUspJDhnfOp1I0YAg6ius+iFcVEuIXHxvFPPLvEDrkzgIAQg4dUKOryFdIqzi8Gki5XFxoeYII4FSNVI4gjUV6a23OtHC428yFGxeqHLtIZisamRxoQtrKfpOdAe7U91QsKs0haNnvEjW3g6ryW4ppYAg6M62udBlINstDCqKFUBVHAAAAeArnM2so668vci5cQfeiTuCvIfvEr/pp6vPylU+MVx+Dj+9TaVFh2j5L9IgnETJ7cYcdsZ1/pt/gk91WpMUmZZkN1vu5OIIBPVzA6gqxGh4B2rJ1B2hswSAlbK5BUnk6n3XA9pdfEX0Ioy8JRvnl117E6lY/YmLZ48sgIljJSQHjdeDX5hlIa/0qyFSjKcXGTiyDhRnleQ8FvGnlbeHzYZf+H31OrTdpY2VPU0RsQBJFLI4w6QvIzfIm53ikAXka/eRV3GYnEhIcrYvdlZDKVjwrYoNmAjzRlbBLZtUUnRe+to0W0ndZ/Psazhd6/b9G21SXAIBIueHf4VpeJ2259UX1mYq64rO8GGYyM0TxKoeHdO0ZAZg3VFm7NBVB2hiAEeS+8WDaTRtJGiSlUaHdMy5RkYjiLC+lwOAutnfPz+/sV7J9fk3mlaV0d2vM+IiRZcTIDFnxC4iGKNVVkORoyEVjdxbTMLXvwFeCfEyQYCT1qZDiDCkgUYe2sMjswzRkhiUHd3VD2dp2bXj9/t9h2TT1N2qDs8ZGeLktmTuR76eTBh3DLUTZuJk9bmhZy6xw4UqWCXLNvw7HKBqci92mgFRuj2MeSHBSyHM8sBDmwF2ZUe+mnuH41lKDir93iiYxya60ubFSlKoYilKUApSlAKUpQClKUAqJtKVgoVDZ5CEU9lwSzeShj4gVLqE3WxI+hGT5yNYfhG3xqGXhrfkSYIVRQqiyqAAO4VcpVmXGIrojGzSZgg11yjMfw1qUuRXNl6lQ8RtaFGZXcBl3WYWbTfuY4uXvMCP71emxaIyKxsZGKoNdWCsxH3VJ8qnC+Qsy9SsQ3SzCB8pkOjZC+7m3Qe9spmy7sNfS2bjpWXqXFx1Qaa1IONG7dZRwNkk71Y9U/ZY/BmqdVnGYfPG6H3lZfiCK0//ANay9i1m2kemlQnXX9dV0vUzCbFWeLDuZJY3jiyho3CnrBM4NwecY+FQtrQYWJkWSbFGdFYiSPfvMInbXeGJCN3ddAw4rpwNZ3AHI8kR5EuneshJPwfMO4Fe2sL0hhYYjOI8UCY1CzYVlLEqXOSWJ+qQC11JUjrNqOfpoybaTehVv+/29yRDDgoPVpA5s2dIWzM+8bFFXZmbUsWKA5ieffV7aK4WXEiGRiJzh5sqgkXilKq5BtYm6DvFYRtiY3FACZkgKYcRMTEHDSShWkaPK6hSuWMBhcZs1uFenZeIxMolZDFiEw0JRyOquIjlnzDTijBiD2pJW2FauWfvp8kWWtyXidr4JDh3+XvFmjjdIcQwN2aFo2KoQ13j9njdVI5VW8+CiiwsZ33yWWSGMRTtKAisgaSNULAWcjUDWoeCwE5wOGDRMknriyuh1KKcW8hueYCte9ZHENJhsXLLuZZY5o4lBiCsyNFvOqykg5TnuCOea9uJNR0TfHiuuLDS09S7JsvD4zLiIpZFzplLwyvHnRS3VYDmpLDkwJI0qV6qqPh4owFSNXKgcAqIEA/OKtdGsHIkcjSLkaaaSXd3UmMORYEgkZjlzG2l2Op41JwhzyvJ7o+TT7JOcjxbq/8ADrzVG74b5EJ2vyXrkTqUpWZiKUpQClKUApSlAKUpQCoSaYlvpRJb7DyX/wBYqbULHnI8cnIEo3cslhf74TyvUM0hm2uZNrXekmGd8VgwkjRnNP11CEj5E8nUrr4VsVK0hLC79aFYuzuaHtPByJLiA8jzG+yDmZYwbevSaWjVRYceF9ayW0drx4jFQRREiaKefOpHWQLh5lEhHJCXQg88wraq8tWvbX1XVkuX2L9p9urWNKh2zhl2YMK3/uBBuDhrEytJu8hUJxILa5+FjmvbWtu2dC6QxrIczqiBj2sFAJ8zV+1e1Sc1LRcblZSueM1gSeArlXqzdh+FdJ2s1492PalO7Hg18x8lDHyqR6snzV+ArzyjiPZsu0fx03a9/QtY7DFrMlhIlyt+Bv7St3H8CAeVV4TFrILi4INmU+0rdhH/AICLEXBq/UXE4EMcykpIBYMLcOxgdGXuPbpY61Y8iaas+vglUqCMXKn7yMsPnx6jzQnMPAZvGvf2xDzYr3Mkin4MopcdnLgr92ZNpWKm6T4ZTlzkt2BX/E2yjzIq0dsCTQyxwp9dGkPwuqfm8qYkXVCpq1YmYvEFm3UR63vsP4an/nI4DzOnGXDCqKFUWVQAB2AVBw+0MKi5UkjA+utyTxJJNyT2nU1d/bOH/nRffT9aESjK1knbuJlWZsZGhs7qp42ZlB/E1Z/bOH/nRf1I/wBa5v6SsUkmJjKMrgRAXUqwvnfS4r07LRVepgvY8G21Z7LS7TD6HTBtCL+Yn31/Wqhi4/nr95a4HapOzcCJZMmZU0c5iNBlVm1twHV4103uqKV3Pw+TjR31KTsoePwd1GIT5y/EVUJB2j4iuIJsVrXdggG8z3Bum7ZVIsOJLOAAPwGtWpdnkOiqwZZLZGFwDdsuoOoIIII7uYsap/jYvSfh8l/8vNa0/H4O63r2uJPsVhIIw92Oa90nWwQEk6rdtAdACah4pDG1hIGBAIKlufIg2KkdhH+KLdilpPw+SZb3lHWn/wBvg7zSuBDFP89vvN+tbJ0Bx7eurvJDlyv7Tm3DTibVWru104OeLT7fJehvdVakaeDV21+DrNUSxBlKsLqwII7QdCKtftGH+Yn30/Wn7Qi/mJ99f1rkHewyXAs4Kcq26kPWA6jH+Io5/WHAjz4HSdULEyQSLZnTjcEOAQRwKkG4PeKsLtIx6MyyryZCmf7SXF/FePzRS5o4OeaWfWnt+jKUqBDt3DMbCaPN80sFbzVrEfCpD42NRcugHeyj/NLmbpyTs0y/VEsqqpZiAoFyToABUQ7VU/ug0p+iOr/UNl+BJ7jXseCZ2DTEEg3VFvkU8iSdXbvIAHIA60uTgt9WXmeYONnfeuCNLRqdCqmxJI5M1hpyAA0N6nUpUlZSuxSlKFRSlKAUpSgFLUpQC1c59IuyMRLikaKKR1ESi6qzC+ZzbTxr2lb7PXdGeNI821bOtop4G7Gpno5i/wD48/8ASk/SrmH2Ri4yT6vNqrrrFLwdGU8uxqUrorekpZOKOS9zQjmpslMcWVVXw0jKEyMDHMM3WBDEgXDABRfsXW9zUaSLEZ42GHkVYsuVckttGzG5IuSSSSe/wpStIbZ/xRlPYLf734FyeRy4b1ebixOZpmtm5ocgKEHUHXhzqPtSSWVgTHJ1VC3bO7tYk3Z8ozHW3DgAKUr0QrZp28zy1dnyaxeCIJw7/Nb7rVsvo6hvjhmGm7fiPDtr2labRUxUZdxnstJR2iHejqfqyfNX7op6pH8xfurSlfLn2eJ8zz1KP5ifdX9K89Ri/lp91f0pShOKXMeoRfy0+6v6UTAxqbqiA9oVR/ivaUGKXMvUpShUUpSg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ESEBUUERQVFRIVFxUYFRcXFRAWFxcYFhcVGhcaGBYYGyceFx0mHRUaHzIgJScpLC0tGCAxNTAqNSYrLCkBCQoKDgwOGg8PGiwlHyQtMCw0LC0sKioqLSwtKiksLCopLy8pLyksKSw1LCkqLCksLCksLCksLywsLCwsLCwpLP/AABEIAOgA2QMBIgACEQEDEQH/xAAcAAEAAQUBAQAAAAAAAAAAAAAABAIDBQYHAQj/xABHEAACAQIDBAYFCQcBBwUAAAABAgMAEQQSIQUTMUEGIlFhcYEHFDJCkSNSYnKCkqGi0RUzQ1OTscGyJHODwsPT8BY0VJSj/8QAGgEBAAMBAQEAAAAAAAAAAAAAAAECAwUEBv/EADMRAAIBAgMFBwQCAQUAAAAAAAABAgMREiExBAVBUfATcaGxwdHhMmGBkRQiFSNCYqLx/9oADAMBAAIRAxEAPwDuNKUoBSlKAUpSgFKUoBSlKAVAONeQ2gAy8DI1ylxxCAayHvuB3kgimJvK5iBIjW29I5ki4jB5aG7dxA97ScigAACwGgA4AVGpplFXepCGyVP71mlP0m6v9NbJ+FV/siD+TF/TT9Kl0pZEdpPmQjseL3Buz2xkp8Quh8wapMksXtfKx9oW0i95VdH+yAe41PpSxPaN/VmUQzKyhlIKkXBGoIqusfOu5YyL+7Y/KjkpP8Qdn0u7rcjfIUIlG2a0FKUqSgpSlAKUpQClKUApSlAKUpQClKUApSlAKUpQCrWKxARGc8FUsfIXq7WH262cpEPZDwtJ4b5Ai+ZBPghHOoZpShjkkyfs/DlIwG9o9Zz2u2rH4k+Vqk1B27i2iws8ie3HFK63FxmVGI056itc2X0hczQKmMhxe9JEkaLFmjXds2fNG5ygMoUhhrm01raFJyjdDC53kbjStf2Xt55MUytl3Mm8GHtxvh2CS5jfXMSSvchqBh8bjmwz4pZkbI2IO5aFQGWGWRcu8DXBKp7Wup4Gp7F8X0xgZt9K0bF9Lbzyg41MMgEJiVoBIWEkSPc63Ju1rCk/Sie8AnnXBl8PvGvDmu+fL7LG6XGuU6i9jwq/8afV+/l5XJ7KRvDqCCCLg6EdtQ9lMQhQ6mJil+ZAsUJPM5GW/fevNiz54Ebeia9/lAoQNqfdHC3DyqIW3eNZvckWFW7AxMoRvPLl817K80lhdiYRupR/JmaUpQxFKUoBSlKAUpSgFKUoBSlKAUpSgFKUoBSlKAomlCqWY2VQST2AamsVLEww7SMLOWWZhzARlYL5IgHiCedSsb8pIsXLR5Pqqeov2mHwRhU1lBFjqDoRUam0XgS/f469CLtXA7/DyxZsu9jdM1r2zqVva4va97Xo2CIhKRsEfJlV8oNmy2DZbi9jra9U7LchTE3tRWXXiU9xu+4Fie1W7Km1ZSdrFJXi7Gvx9C8NGITAiRSwtGRKEXOwXRw5Fi2dCwJvxa+tqsp0XxAhbD+soMO7S5gsBEuSV3dlEplKg9cjNkv4GtmpWnbT5+o7SRiU6OR/7Qr2aKfIMliMoSJI7A349QEHQjTsvUQbAxSvHImJjMiQ7lmkgd84D5gxCzLZtBfjc3OnCthpUKrLr9EY2WMEkoQCZkd9bsiNGvd1WdyPvVEGHErzg8DkjuOIyrnuO8GX4ipmLxIjQsdbcAOLE6Ko7ySB51TgMOUjAbVjdnI4FmJZrd1ybd1qzebLxbinLrmebPxBdOt7akq4+kuht3HiO4ipNQX+TnB92XqnukUdU+agj7Kip1Qis1ndcRSlKkoKUpQClKUApSlAKUpQClKUApSlAKpkkCgsxsACSTyA4mqqg4/rusXI9eT6inQfaaw7wHoWirsq2ZGcpkYWeQ5iDxUcEXustr95btqZSlBKWJ3ImMwpJDx2Ei3tfgwPFG7jbjyIB11BrwmNWS/EMujIbZlPeP7EaHkTUio+JwKPYm4Yey6mzDwPZ3HQ8xUFlJNWkSKVCy4heBSUfSvG3mVBVvgtWztRw4QwtnKsws8RFlKg6lhzccqkYHwa/fuZGrc+IVFLOQFHM/h4nuqNnxDcFjj72ZnP3QAPzVVDs4Bg7kyOODNay/VUaL42v2k1AwpfU/11YogiaRxJICqr+7Q8RcWzv2NY2A5Am+psJ1KVJWUsRYxuG3iFb2J4H5rA3VvIgHyrzA4neRhiLNqGHYymzDyINSKgj5Of6M34SKNfvIP/AMz21BaOcXH8+/X2J1KUqTMUpSgFKUoBSlKAUpSgFKUoBVuedUUs5AVQSxPAAC5NXK0j0mbbyRLh1PWk6z9yA6DzI/Ka2oUnVqKCPPtNdUKTqPgbhBjY3TOjqyWvmBBFuetWdmISDK2jSG9jxCD2F7tNSO1mrieD2jLFfduVDaMAeqw7GXgw8a6d0L6XyYsskkYBRQS6+ybmwBU8CdTx5HhXr2nd86Kxp3R5Nj3rTrf6bVpP9G10pSucdMUpSgMRtzpZg8GVGKmSIuCVzZtQtr2sO8VgJPSZsr1lG9biyiKUE9fiXhIHs/RPwrWfTNgo5cdgUlsU3ONY3YovycecZmGqrdBcjleuZwbPwjTPmEQRYgVyzYhoDIz2Almylo+rmsNASBqOfY2fY6c6anJu7XC3Noo5H0lsPpVg8Zn9VmSXJlz5c3VzXy3uOeU/CstXI/QfghDitoIqlVAwhUF0k6rrK62kTquCGBDC1wQbDhXXK5+00o0qjjHTLxVyyd0KUpXnJFR8fhi6EA2YWZD2Mpup8LjXuvUitd6Z9JZMHGpjjDZyRmYnKpGouBqbi/McDV6dN1JKEdWUqVo0I9pLRGZhxymISMQi262YgZSNGBJ0FiCPKq8HjI5UDxsGQ3sRwNiQfxFcP2jteackyuSCS2XgoJ4kKNBW4+jDbVmfDsdG68fiPbHwsfI10au7pUqTm3do5VLe0K1fBGNovS+v2Oi0pSuWdgUpSgFKUoBSlKAUpSgKJplRSzGyqCSewAXJrh+3dqnE4h5T7x6o7FGij4fjeug+kjbBSJcOmskxFwOOQHh9prDyNalg8Fh3VFyhioXeAXjZCT8q8shFrLwVRe/E9h7e74KlDtZLXyPnd6VHWmqMXp5/Brldj6E7E9WwqhhaSTrv2gkaL5C3neufdC9hjEYwc4oznYkcQD1AR3m2nYDXYKbzr6Ul3v0G5tm1rS7l6ilKVxD6IUpSgOaeljortDFT4WXAIGaJZgxLQi28yi2WQ2YFcwIsa0A9AtviYWijEjI2inAqrIrJcOi9RxmZTZgeXZX0VWPlP+1x/wC5m/14euhR26dOKgksr6r88yriaN6Iuim0MJLi5MetmmEGVt5G5bJvQfZJsAGUAdnDhXSaUryVqrqzc34EpWFKUrIkVjOkeyBicM8XvEXQ9jjVfx08CaydKtGTi1JaorOCnFxloz5/dCCQRYg2I7CONXtn41oZUkT2kYMO+3LwPDzrZPSHsUQ4reAfJzdY25MLZx56N5mo74JfVLrEkaynSSVrsEQnUOQLszCwVFvZTfRga+rVeM6cZcJdM+Jls06dWUb5x6T8jq+AxizRJInsuoYefLx5VfrQ/Rhtq6Ph2Oq9eP6pPWHkTf7RrfK+Z2ik6NRwPr9lrqvSU+rilKVgekUpSgFKUoBVMkgUFmNgASSeQHE1VWn+kjbe6w4hU9ebj3IPa+J0+Na0aTqzUFxMdorKjTdR8DScd0hMuNbElSygnKL2KqAQhBsbEe1wIvVG0sVhzH8kbnLHGisnWiVes7E+yWZtbjkzaDSpUUcscUQSUQWzFrvZHubhwy3WYZbKVFyMvDU170c2QmL2gcq2gV2kItpkDdVbcrmwt2X7K+kvCKxcIryPkrVJvDq5Pj99fm5vnQXYnq+FBYWkls79oBHVXyH4k1sVKV81UqOpJzfE+vpU1SgoR0QpSlZmgrHzbUJYpAu8cGzG+WND2M9jr9FQT2gXvVOLlaWQwxkqq23zjQgHUIh5MRqTxVSOBZSJ2Hw6xqFRQqroABYCr2S1BCGz5m/ezsPoxBY1+JzP+YeFeHYEWYNebMAQD6xir2Nr/wAT6I+ArJUqMb4Ax37NkX91O47pAsq+d7P+eibUZCFxChCTZXBzRMTwGYgFCexgOwFqyNUyRhgVYAqQQQQCCDxBB4ipxX1BVSsXhycO6xsSYX0iYkko3HdsTxFgcpPYVPu3ylVasBSlKgGF6X7F9ZwroBd168f1l5eYuPOuYbOxLbkiOQJOGGrOqHdW0WN2IC2YkkAi9xxsa7TXJOmexFgx3WusEpD3UaqCflAB2g3Nu8V193VLp0n3r1OFvWi4tVo9z9GQl2uIcas0ZzFcm8IAAdsoEuXQaE5uXfXZIJ1dFdTdWAIPaCLiuQY6CMXhSIBxvFIAaSTOhzI+a1yjKbaADibcK3D0aba3kDQMetFqvejH/BuPMVpt1LHTVRLTL8Ge7azp1XSk/qz/ADxRudKUriH0IpSlAKUpQHjuACSbAak9gri+3Nvb/GNMyh4wbKjZgCi6AGxBF+Pia3z0i7b3OG3SnrzXHgg9r43C+ZrlVd3dlD+rqPjkj5rfG03kqUeGb7+BmsftlTGywWjSQ9eHdR6W4ESWu3joa6F0B2JuMKGYWkms7doX3B8DfxY1z3ojsX1nFIhHUXryfVXl5mw867QKz3jUUEqUe9+hruqk6knXnwyXr13ilKVxj6AVYx+LEUTuRfKpNuZIGgHeTp51frH7Z1ES/Omi/I28/wCnVoq7Bd2ZhDHGAxu5u0jfOdtWPhc6dgAHKpd61T0o46SHZOIkhdo5FEeV0YqwvNGDYjUaEjzqDtDofiYIGmwu0MaZ0QuqzyrNE+UXyMhQcbWuDpeto0lKOKUrXdvL3IN5pWgS9KJMRLsWWNmRMUZTKiswU2huVYe8A17Xq9abaeNxKesTQYPCOIcsD7uSaXKGkLyAXCrcLlHHjT+O19Tt/wC2FzeaVpGEefZ+0IMM08uIwmLEgiMzZ5YZYlzW3lrsjLwB4EfHDHHR4jH4uPaGPnwkkcxXDQpOcMhhAG7kDWtIzanUm3ZVls9875Wv420FzpOOwgljZDpcaEcVI1Vh3ggEd4FUbLxRkiVmFn1VwOAdCVcDuzKagdFcJiooSmKmWcq7bqUE5nh03Zk6oGfjci4OmpqTszSTELyEoI+1FET+Yk+dYtWur3sSZClKVmBWudO9i+sYRiovJF117SAOsPMfiBWx0rSnUdOamuBlVpqrBwlozjOB2pGsB6xWQI6WUMHYs8bq4kA0sECm50Ci17m1OyNv7nHCcDKjO2ZRr1HOo77cfEU6X7G9WxToBZG68f1W5eRuPKsLX1UIQqQxLSXqfF1KlSlNReTi/I+gVYEAjUHUGva1X0d7a32F3bHrw2XxQ+wfwK/Zraq+Vq03Sm4PgfZ0KqrU1UXEUpSszYUpSgNa6U9Ckxhzh2SULlHvJYXIBXlx4j8a5ptLo9iIBmdCY7m0i3KGxIvfkDbS9r12TachyiNTZ5DlBHFV4u3dZb27yvbUlYVChQBlAtbla1rW7LV7tn2+pR/rqjn7VuujWWPST4+6NZ9HuxNzhd4w+Umsx7l9wfA3+1W014BXteWrUdSbm+J66NJUaahHgKUpWZqKx+2dBE3zJovztu/+pWQqxj8IJYnQm2ZSL8wSNCO8HXyq0XZg1j0rwO+yMSqKzMRFZVVmY/LRHQDU1G2n07WTDtFg8PipcQ6FIwcNPGoZlsGd5FVVUXuTflW2bMxZkjBYWcXWRfmuujDwuNO0EHnUuto1FGKjJXs29e72IOdSdHXw0uw4QC4w5mEjKrFQTBqSbdUFibXqTFjDsrG4ozxyHB4uTfpNGjyCORlAkSVUBZbkAg2t/jfKVP8AIbykr8/3cWNFgxDbT2lhp4o5EweDEriSRHj30si5AI0cBsqi5zW46VHxnSKHNLh9t4a5WR9zJ6rJLFLEfYKMqtle2hGldCpTtlyyWmea/PwLGm+jHASRQT9SSLDPiHbCRS5s6QkC3VbVATchT487nYtmayYhuRlAH2YogfzAjyqTjsWIo2c62GgHFidFUd5JAHeRVGy8KY4lVtX1ZyOBdyWcjuzMapOeNub4glUpSsSRSlKA1P0i7F32G3ijrw3bxQ+2PLRvI1zjZ+w55lLRoSiglnOigDjrzt2C5ruTKCCCLg6EHga8WMAWAAA0AAFrdlq6FDb50aeBI5e0btp16yqSdlxS4msdEehYwjGRpS8jLYhdEsbHnq3Djp4VtNQdmHLmiP8ADtl742vk+Fin2O+p1eOpVlVlinqdGFCGzrs4LIUpSsy4pSom0piFCIbPIcqnsuCWbyUE+IA50LRWJ2KMF15Gl5apH9VT12+0w8wimp1UQxBVCqLKoAA7ABYCq6Cbu8hSlKFRVvEYlI1LSMqKOLMQoFzYXJ0Gpq5Wl+mBC2yZUHGR8Og8WmjrSlDHNR5sM2uLacLezLG3g6H+xq5JiUVSzMoUC5JIAA7SeVfLWN6GBJ0hVp1Z3dQ02F3SsEBJyFZHMjGwAQAEllHMVk+gOyt3tzCR5iwzFrMrIy5UkNpIm1RhlvbXQgg611JbugouSnor6FMR3pJZRI2ISMiFgA6ENvXtoJQnukCwynrMtuBVVOZw+IV1DIwZWFwQbg1crHzbLIYvA27cm7C2aNz2slxr9JSD23tauU2pfYuZClY4bQlX97A31oisi/A5X/KfGvf23H82f/62L/7dqjAwZCqZJAoLMQFAJJJAAA4kk8BUD9pyN+6gc98hWJfO93/IaJsxnIbEMHIN1QDLEpHA5TcuR2sbcwFNMNtQQ5XmmZJkS8MZukbdV5dLbwEkBSBfKraG5Jy9UrlMPtKJ1zKwtqCD1SpHEMp1UjsNSa4H6U+j5xO3jGM92wwktHHvXbdo5sqZlzE5Lca9Oz0o15YW7WV+ZDdjt023MMntTxL4yRj+5q9gtoRTLmhkSRQSCyOri4tcXUkX1GnfXy7hehmbESQsMQjoqFYWhjTEyFr3yRPIAQAL6MWNxYcSOxeguHd4PExa/JYyVesrI2iRDVG1Q6cDqOFejaNjhSp4oyu8uHMhSudIpSlcwsKUpQEHaPUKzck0f/dta5+yQG8A3bU6qXQEEEXBFiDwINRNmOQDGxu0Ry3PErxRu/q6E9oaoNPqj3eXXmTaUpUmYrFDGLvGlY6C8USgEs1j8oVUam7C3hHfgavbZxbJFaMXlchIx9JuZPIKAWPcpqrZuzFiA958oXN2AcFUe6o7OfE3NzUPU3ilGGJ8cvfrvR5ed/mxL39d/wADlU+bV7+zmPGaU+ca/wClBU2lLFO0fC3XiQvUZB7Mz+DrGw87KG/NXhxskf75br/MjuQO9k9pfLMO0ip1KWGO/wBS9ClHBAIIIIuCNQQeBBrSPS0ZnwQjwqNLiN7DII0VnbLG+bMVHBbgCtj2hBJCrPAQFPtqQWC3PWkRRxIFyV4Nx4+1MwGCSNbqcxbrM5ILOfnFufdbQDQADStaU8ElPlwKyjldaHzRPsvHB852Qykl8/yG0SrhwQwOZyF43BWxBAsa2H0djEy7bwjTQSRJDHKqhhiSAN3MdXlJPtSHnbsr6ApXQnvFyi44dVbV8TPCKUpXLLCvLV7SgFKUoBXEvTBg8QNrRyw4Z8Qpwm7ZRHMynOcQjAmPUGzAjXjau20r0bPX7GeK1+BDVz5ew+wNoXbJslxGwUNG2HxpUspJDhnfOp1I0YAg6ius+iFcVEuIXHxvFPPLvEDrkzgIAQg4dUKOryFdIqzi8Gki5XFxoeYII4FSNVI4gjUV6a23OtHC428yFGxeqHLtIZisamRxoQtrKfpOdAe7U91QsKs0haNnvEjW3g6ryW4ppYAg6M62udBlINstDCqKFUBVHAAAAeArnM2so668vci5cQfeiTuCvIfvEr/pp6vPylU+MVx+Dj+9TaVFh2j5L9IgnETJ7cYcdsZ1/pt/gk91WpMUmZZkN1vu5OIIBPVzA6gqxGh4B2rJ1B2hswSAlbK5BUnk6n3XA9pdfEX0Ioy8JRvnl117E6lY/YmLZ48sgIljJSQHjdeDX5hlIa/0qyFSjKcXGTiyDhRnleQ8FvGnlbeHzYZf+H31OrTdpY2VPU0RsQBJFLI4w6QvIzfIm53ikAXka/eRV3GYnEhIcrYvdlZDKVjwrYoNmAjzRlbBLZtUUnRe+to0W0ndZ/Psazhd6/b9G21SXAIBIueHf4VpeJ2259UX1mYq64rO8GGYyM0TxKoeHdO0ZAZg3VFm7NBVB2hiAEeS+8WDaTRtJGiSlUaHdMy5RkYjiLC+lwOAutnfPz+/sV7J9fk3mlaV0d2vM+IiRZcTIDFnxC4iGKNVVkORoyEVjdxbTMLXvwFeCfEyQYCT1qZDiDCkgUYe2sMjswzRkhiUHd3VD2dp2bXj9/t9h2TT1N2qDs8ZGeLktmTuR76eTBh3DLUTZuJk9bmhZy6xw4UqWCXLNvw7HKBqci92mgFRuj2MeSHBSyHM8sBDmwF2ZUe+mnuH41lKDir93iiYxya60ubFSlKoYilKUApSlAKUpQClKUAqJtKVgoVDZ5CEU9lwSzeShj4gVLqE3WxI+hGT5yNYfhG3xqGXhrfkSYIVRQqiyqAAO4VcpVmXGIrojGzSZgg11yjMfw1qUuRXNl6lQ8RtaFGZXcBl3WYWbTfuY4uXvMCP71emxaIyKxsZGKoNdWCsxH3VJ8qnC+Qsy9SsQ3SzCB8pkOjZC+7m3Qe9spmy7sNfS2bjpWXqXFx1Qaa1IONG7dZRwNkk71Y9U/ZY/BmqdVnGYfPG6H3lZfiCK0//ANay9i1m2kemlQnXX9dV0vUzCbFWeLDuZJY3jiyho3CnrBM4NwecY+FQtrQYWJkWSbFGdFYiSPfvMInbXeGJCN3ddAw4rpwNZ3AHI8kR5EuneshJPwfMO4Fe2sL0hhYYjOI8UCY1CzYVlLEqXOSWJ+qQC11JUjrNqOfpoybaTehVv+/29yRDDgoPVpA5s2dIWzM+8bFFXZmbUsWKA5ieffV7aK4WXEiGRiJzh5sqgkXilKq5BtYm6DvFYRtiY3FACZkgKYcRMTEHDSShWkaPK6hSuWMBhcZs1uFenZeIxMolZDFiEw0JRyOquIjlnzDTijBiD2pJW2FauWfvp8kWWtyXidr4JDh3+XvFmjjdIcQwN2aFo2KoQ13j9njdVI5VW8+CiiwsZ33yWWSGMRTtKAisgaSNULAWcjUDWoeCwE5wOGDRMknriyuh1KKcW8hueYCte9ZHENJhsXLLuZZY5o4lBiCsyNFvOqykg5TnuCOea9uJNR0TfHiuuLDS09S7JsvD4zLiIpZFzplLwyvHnRS3VYDmpLDkwJI0qV6qqPh4owFSNXKgcAqIEA/OKtdGsHIkcjSLkaaaSXd3UmMORYEgkZjlzG2l2Op41JwhzyvJ7o+TT7JOcjxbq/8ADrzVG74b5EJ2vyXrkTqUpWZiKUpQClKUApSlAKUpQCoSaYlvpRJb7DyX/wBYqbULHnI8cnIEo3cslhf74TyvUM0hm2uZNrXekmGd8VgwkjRnNP11CEj5E8nUrr4VsVK0hLC79aFYuzuaHtPByJLiA8jzG+yDmZYwbevSaWjVRYceF9ayW0drx4jFQRREiaKefOpHWQLh5lEhHJCXQg88wraq8tWvbX1XVkuX2L9p9urWNKh2zhl2YMK3/uBBuDhrEytJu8hUJxILa5+FjmvbWtu2dC6QxrIczqiBj2sFAJ8zV+1e1Sc1LRcblZSueM1gSeArlXqzdh+FdJ2s1492PalO7Hg18x8lDHyqR6snzV+ArzyjiPZsu0fx03a9/QtY7DFrMlhIlyt+Bv7St3H8CAeVV4TFrILi4INmU+0rdhH/AICLEXBq/UXE4EMcykpIBYMLcOxgdGXuPbpY61Y8iaas+vglUqCMXKn7yMsPnx6jzQnMPAZvGvf2xDzYr3Mkin4MopcdnLgr92ZNpWKm6T4ZTlzkt2BX/E2yjzIq0dsCTQyxwp9dGkPwuqfm8qYkXVCpq1YmYvEFm3UR63vsP4an/nI4DzOnGXDCqKFUWVQAB2AVBw+0MKi5UkjA+utyTxJJNyT2nU1d/bOH/nRffT9aESjK1knbuJlWZsZGhs7qp42ZlB/E1Z/bOH/nRf1I/wBa5v6SsUkmJjKMrgRAXUqwvnfS4r07LRVepgvY8G21Z7LS7TD6HTBtCL+Yn31/Wqhi4/nr95a4HapOzcCJZMmZU0c5iNBlVm1twHV4103uqKV3Pw+TjR31KTsoePwd1GIT5y/EVUJB2j4iuIJsVrXdggG8z3Bum7ZVIsOJLOAAPwGtWpdnkOiqwZZLZGFwDdsuoOoIIII7uYsap/jYvSfh8l/8vNa0/H4O63r2uJPsVhIIw92Oa90nWwQEk6rdtAdACah4pDG1hIGBAIKlufIg2KkdhH+KLdilpPw+SZb3lHWn/wBvg7zSuBDFP89vvN+tbJ0Bx7eurvJDlyv7Tm3DTibVWru104OeLT7fJehvdVakaeDV21+DrNUSxBlKsLqwII7QdCKtftGH+Yn30/Wn7Qi/mJ99f1rkHewyXAs4Kcq26kPWA6jH+Io5/WHAjz4HSdULEyQSLZnTjcEOAQRwKkG4PeKsLtIx6MyyryZCmf7SXF/FePzRS5o4OeaWfWnt+jKUqBDt3DMbCaPN80sFbzVrEfCpD42NRcugHeyj/NLmbpyTs0y/VEsqqpZiAoFyToABUQ7VU/ug0p+iOr/UNl+BJ7jXseCZ2DTEEg3VFvkU8iSdXbvIAHIA60uTgt9WXmeYONnfeuCNLRqdCqmxJI5M1hpyAA0N6nUpUlZSuxSlKFRSlKAUpSgFLUpQC1c59IuyMRLikaKKR1ESi6qzC+ZzbTxr2lb7PXdGeNI821bOtop4G7Gpno5i/wD48/8ASk/SrmH2Ri4yT6vNqrrrFLwdGU8uxqUrorekpZOKOS9zQjmpslMcWVVXw0jKEyMDHMM3WBDEgXDABRfsXW9zUaSLEZ42GHkVYsuVckttGzG5IuSSSSe/wpStIbZ/xRlPYLf734FyeRy4b1ebixOZpmtm5ocgKEHUHXhzqPtSSWVgTHJ1VC3bO7tYk3Z8ozHW3DgAKUr0QrZp28zy1dnyaxeCIJw7/Nb7rVsvo6hvjhmGm7fiPDtr2labRUxUZdxnstJR2iHejqfqyfNX7op6pH8xfurSlfLn2eJ8zz1KP5ifdX9K89Ri/lp91f0pShOKXMeoRfy0+6v6UTAxqbqiA9oVR/ivaUGKXMvUpShUUpSg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1.bp.blogspot.com/_bEGpvIeC9YI/SwVQ096m6KI/AAAAAAAAAA0/VkqLPeWoS4I/s1600/SANTA%2520TRINIDAD.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3560" y="2492896"/>
            <a:ext cx="3611438"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01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2056"/>
                                        </p:tgtEl>
                                        <p:attrNameLst>
                                          <p:attrName>style.visibility</p:attrName>
                                        </p:attrNameLst>
                                      </p:cBhvr>
                                      <p:to>
                                        <p:strVal val="visible"/>
                                      </p:to>
                                    </p:set>
                                    <p:animEffect transition="in" filter="wheel(1)">
                                      <p:cBhvr>
                                        <p:cTn id="20" dur="20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sz="3900" i="1" dirty="0" smtClean="0">
                <a:solidFill>
                  <a:srgbClr val="FF0000"/>
                </a:solidFill>
              </a:rPr>
              <a:t>¿Qué hace el dragón para imitar la Trinidad?</a:t>
            </a:r>
          </a:p>
          <a:p>
            <a:pPr marL="0" indent="0" algn="ctr">
              <a:buNone/>
            </a:pPr>
            <a:r>
              <a:rPr lang="es-CO" dirty="0" smtClean="0"/>
              <a:t>Es en este momento cuando encontramos que el </a:t>
            </a:r>
            <a:r>
              <a:rPr lang="es-CO" i="1" u="sng" dirty="0" smtClean="0"/>
              <a:t>dragón</a:t>
            </a:r>
            <a:r>
              <a:rPr lang="es-CO" dirty="0" smtClean="0"/>
              <a:t>, busca tres aliados, o poderes para imitar la </a:t>
            </a:r>
            <a:r>
              <a:rPr lang="es-CO" i="1" u="sng" dirty="0" smtClean="0"/>
              <a:t>Trinidad.</a:t>
            </a:r>
          </a:p>
          <a:p>
            <a:pPr marL="0" indent="0" algn="ctr">
              <a:buNone/>
            </a:pPr>
            <a:endParaRPr lang="es-CO" i="1" u="sng" dirty="0" smtClean="0"/>
          </a:p>
          <a:p>
            <a:pPr marL="0" indent="0" algn="ctr">
              <a:buNone/>
            </a:pPr>
            <a:r>
              <a:rPr lang="es-CO" sz="3600" i="1" u="sng" dirty="0" smtClean="0">
                <a:solidFill>
                  <a:srgbClr val="FF0000"/>
                </a:solidFill>
              </a:rPr>
              <a:t>¿Con qué propósito busca el dragón tres aliados? </a:t>
            </a:r>
          </a:p>
          <a:p>
            <a:pPr marL="0" indent="0" algn="ctr">
              <a:buNone/>
            </a:pPr>
            <a:r>
              <a:rPr lang="es-CO" dirty="0" smtClean="0"/>
              <a:t>Con el único propósito de «</a:t>
            </a:r>
            <a:r>
              <a:rPr lang="es-CO" i="1" dirty="0" smtClean="0">
                <a:solidFill>
                  <a:srgbClr val="0070C0"/>
                </a:solidFill>
              </a:rPr>
              <a:t>engañar al mundo entero</a:t>
            </a:r>
            <a:r>
              <a:rPr lang="es-CO" dirty="0" smtClean="0"/>
              <a:t>» </a:t>
            </a:r>
          </a:p>
          <a:p>
            <a:endParaRPr lang="es-CO" dirty="0"/>
          </a:p>
          <a:p>
            <a:pPr marL="0" indent="0" algn="ctr">
              <a:buNone/>
            </a:pPr>
            <a:r>
              <a:rPr lang="es-CO" b="1" dirty="0">
                <a:solidFill>
                  <a:srgbClr val="FF0000"/>
                </a:solidFill>
              </a:rPr>
              <a:t>A</a:t>
            </a:r>
            <a:r>
              <a:rPr lang="es-CO" b="1" dirty="0" smtClean="0">
                <a:solidFill>
                  <a:srgbClr val="FF0000"/>
                </a:solidFill>
              </a:rPr>
              <a:t>poc.13:1-2</a:t>
            </a:r>
            <a:r>
              <a:rPr lang="es-CO" dirty="0" smtClean="0"/>
              <a:t>. «Me paré</a:t>
            </a:r>
            <a:r>
              <a:rPr lang="es-CO" baseline="30000" dirty="0"/>
              <a:t> </a:t>
            </a:r>
            <a:r>
              <a:rPr lang="es-CO" dirty="0" smtClean="0"/>
              <a:t>sobre </a:t>
            </a:r>
            <a:r>
              <a:rPr lang="es-CO" dirty="0"/>
              <a:t>la arena del </a:t>
            </a:r>
            <a:r>
              <a:rPr lang="es-CO" dirty="0" smtClean="0"/>
              <a:t>mar</a:t>
            </a:r>
            <a:r>
              <a:rPr lang="es-CO" baseline="30000" dirty="0"/>
              <a:t> </a:t>
            </a:r>
            <a:r>
              <a:rPr lang="es-CO" dirty="0" smtClean="0"/>
              <a:t>y </a:t>
            </a:r>
            <a:r>
              <a:rPr lang="es-CO" dirty="0"/>
              <a:t>vi subir del mar una bestia que tenía siete cabezas y diez cuernos: en sus cuernos tenía diez diademas, y sobre sus cabezas, nombres de </a:t>
            </a:r>
            <a:r>
              <a:rPr lang="es-CO" dirty="0" smtClean="0"/>
              <a:t>blasfemia.</a:t>
            </a:r>
            <a:r>
              <a:rPr lang="es-CO" dirty="0"/>
              <a:t> </a:t>
            </a:r>
            <a:r>
              <a:rPr lang="es-CO" b="1" baseline="30000" dirty="0" smtClean="0"/>
              <a:t>2 </a:t>
            </a:r>
            <a:r>
              <a:rPr lang="es-CO" dirty="0"/>
              <a:t>La bestia que vi era semejante a un </a:t>
            </a:r>
            <a:r>
              <a:rPr lang="es-CO" dirty="0" smtClean="0"/>
              <a:t>leopardo,</a:t>
            </a:r>
            <a:r>
              <a:rPr lang="es-CO" baseline="30000" dirty="0"/>
              <a:t> </a:t>
            </a:r>
            <a:r>
              <a:rPr lang="es-CO" dirty="0" smtClean="0"/>
              <a:t>sus </a:t>
            </a:r>
            <a:r>
              <a:rPr lang="es-CO" dirty="0"/>
              <a:t>pies eran como de oso y su boca como boca de león. </a:t>
            </a:r>
            <a:r>
              <a:rPr lang="es-CO" i="1" u="sng" dirty="0">
                <a:solidFill>
                  <a:srgbClr val="0070C0"/>
                </a:solidFill>
              </a:rPr>
              <a:t>El dragón le dio su poder, su trono y gran </a:t>
            </a:r>
            <a:r>
              <a:rPr lang="es-CO" i="1" u="sng" dirty="0" smtClean="0">
                <a:solidFill>
                  <a:srgbClr val="0070C0"/>
                </a:solidFill>
              </a:rPr>
              <a:t>autoridad».</a:t>
            </a:r>
            <a:endParaRPr lang="es-CO" i="1" u="sng" dirty="0">
              <a:solidFill>
                <a:srgbClr val="0070C0"/>
              </a:solidFill>
            </a:endParaRPr>
          </a:p>
        </p:txBody>
      </p:sp>
    </p:spTree>
    <p:extLst>
      <p:ext uri="{BB962C8B-B14F-4D97-AF65-F5344CB8AC3E}">
        <p14:creationId xmlns:p14="http://schemas.microsoft.com/office/powerpoint/2010/main" val="28506951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00200"/>
          </a:xfrm>
        </p:spPr>
        <p:txBody>
          <a:bodyPr>
            <a:normAutofit lnSpcReduction="10000"/>
          </a:bodyPr>
          <a:lstStyle/>
          <a:p>
            <a:pPr marL="0" indent="0" algn="ctr">
              <a:buNone/>
            </a:pPr>
            <a:r>
              <a:rPr lang="es-CO" dirty="0" smtClean="0"/>
              <a:t>Primer aliado: </a:t>
            </a:r>
            <a:r>
              <a:rPr lang="es-CO" i="1" u="sng" dirty="0" smtClean="0"/>
              <a:t>La bestia que sube del mar.</a:t>
            </a:r>
          </a:p>
          <a:p>
            <a:endParaRPr lang="es-CO" i="1" dirty="0"/>
          </a:p>
          <a:p>
            <a:pPr marL="0" indent="0" algn="ctr">
              <a:buNone/>
            </a:pPr>
            <a:r>
              <a:rPr lang="es-CO" sz="3600" b="1" i="1" u="sng" dirty="0" smtClean="0">
                <a:solidFill>
                  <a:srgbClr val="FF0000"/>
                </a:solidFill>
              </a:rPr>
              <a:t>¿Quién es eta bestia?</a:t>
            </a:r>
          </a:p>
        </p:txBody>
      </p:sp>
      <p:sp>
        <p:nvSpPr>
          <p:cNvPr id="4" name="3 Rectángulo"/>
          <p:cNvSpPr/>
          <p:nvPr/>
        </p:nvSpPr>
        <p:spPr>
          <a:xfrm>
            <a:off x="179512" y="2492896"/>
            <a:ext cx="4896544" cy="3970318"/>
          </a:xfrm>
          <a:prstGeom prst="rect">
            <a:avLst/>
          </a:prstGeom>
        </p:spPr>
        <p:txBody>
          <a:bodyPr wrap="square">
            <a:spAutoFit/>
          </a:bodyPr>
          <a:lstStyle/>
          <a:p>
            <a:pPr algn="ctr"/>
            <a:r>
              <a:rPr lang="es-CO" sz="2800" dirty="0"/>
              <a:t>Es la sucesora del imperio Romano, quien le hereda, el </a:t>
            </a:r>
            <a:r>
              <a:rPr lang="es-CO" sz="2800" i="1" dirty="0">
                <a:solidFill>
                  <a:srgbClr val="0070C0"/>
                </a:solidFill>
              </a:rPr>
              <a:t>«trono, el poder y gran autoridad»</a:t>
            </a:r>
            <a:r>
              <a:rPr lang="es-CO" sz="2800" dirty="0"/>
              <a:t>. Además, todas las doctrinas paganas de los imperios anteriores. Babilonia, Medo Percia, Grecia y Roma, representados por los símbolos de leopardo, oso y león. </a:t>
            </a:r>
          </a:p>
        </p:txBody>
      </p:sp>
      <p:pic>
        <p:nvPicPr>
          <p:cNvPr id="3074" name="Picture 2" descr="http://t2.gstatic.com/images?q=tbn:ANd9GcSlCKXDsPAzeVFGCQ6KCRMz5-CPP2b8gD1cuRF2QfAG_tTn288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492896"/>
            <a:ext cx="3600400" cy="384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211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 calcmode="lin" valueType="num">
                                      <p:cBhvr>
                                        <p:cTn id="17" dur="1000" fill="hold"/>
                                        <p:tgtEl>
                                          <p:spTgt spid="3074"/>
                                        </p:tgtEl>
                                        <p:attrNameLst>
                                          <p:attrName>ppt_w</p:attrName>
                                        </p:attrNameLst>
                                      </p:cBhvr>
                                      <p:tavLst>
                                        <p:tav tm="0">
                                          <p:val>
                                            <p:fltVal val="0"/>
                                          </p:val>
                                        </p:tav>
                                        <p:tav tm="100000">
                                          <p:val>
                                            <p:strVal val="#ppt_w"/>
                                          </p:val>
                                        </p:tav>
                                      </p:tavLst>
                                    </p:anim>
                                    <p:anim calcmode="lin" valueType="num">
                                      <p:cBhvr>
                                        <p:cTn id="18" dur="1000" fill="hold"/>
                                        <p:tgtEl>
                                          <p:spTgt spid="3074"/>
                                        </p:tgtEl>
                                        <p:attrNameLst>
                                          <p:attrName>ppt_h</p:attrName>
                                        </p:attrNameLst>
                                      </p:cBhvr>
                                      <p:tavLst>
                                        <p:tav tm="0">
                                          <p:val>
                                            <p:fltVal val="0"/>
                                          </p:val>
                                        </p:tav>
                                        <p:tav tm="100000">
                                          <p:val>
                                            <p:strVal val="#ppt_h"/>
                                          </p:val>
                                        </p:tav>
                                      </p:tavLst>
                                    </p:anim>
                                    <p:anim calcmode="lin" valueType="num">
                                      <p:cBhvr>
                                        <p:cTn id="19" dur="1000" fill="hold"/>
                                        <p:tgtEl>
                                          <p:spTgt spid="3074"/>
                                        </p:tgtEl>
                                        <p:attrNameLst>
                                          <p:attrName>style.rotation</p:attrName>
                                        </p:attrNameLst>
                                      </p:cBhvr>
                                      <p:tavLst>
                                        <p:tav tm="0">
                                          <p:val>
                                            <p:fltVal val="90"/>
                                          </p:val>
                                        </p:tav>
                                        <p:tav tm="100000">
                                          <p:val>
                                            <p:fltVal val="0"/>
                                          </p:val>
                                        </p:tav>
                                      </p:tavLst>
                                    </p:anim>
                                    <p:animEffect transition="in" filter="fade">
                                      <p:cBhvr>
                                        <p:cTn id="20" dur="1000"/>
                                        <p:tgtEl>
                                          <p:spTgt spid="3074"/>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3384375"/>
          </a:xfrm>
        </p:spPr>
        <p:txBody>
          <a:bodyPr>
            <a:normAutofit fontScale="92500" lnSpcReduction="20000"/>
          </a:bodyPr>
          <a:lstStyle/>
          <a:p>
            <a:pPr marL="0" indent="0" algn="ctr">
              <a:buNone/>
            </a:pPr>
            <a:r>
              <a:rPr lang="es-CO" dirty="0" smtClean="0"/>
              <a:t>Segundo aliado o poder: </a:t>
            </a:r>
            <a:r>
              <a:rPr lang="es-CO" dirty="0" smtClean="0">
                <a:solidFill>
                  <a:srgbClr val="FF0000"/>
                </a:solidFill>
              </a:rPr>
              <a:t>Apoc.13:1,12</a:t>
            </a:r>
            <a:r>
              <a:rPr lang="es-CO" dirty="0" smtClean="0"/>
              <a:t>.</a:t>
            </a:r>
            <a:r>
              <a:rPr lang="es-CO" dirty="0"/>
              <a:t> </a:t>
            </a:r>
            <a:r>
              <a:rPr lang="es-CO" dirty="0" smtClean="0"/>
              <a:t>«</a:t>
            </a:r>
            <a:r>
              <a:rPr lang="es-CO" dirty="0" smtClean="0">
                <a:solidFill>
                  <a:srgbClr val="0070C0"/>
                </a:solidFill>
              </a:rPr>
              <a:t>Después </a:t>
            </a:r>
            <a:r>
              <a:rPr lang="es-CO" dirty="0">
                <a:solidFill>
                  <a:srgbClr val="0070C0"/>
                </a:solidFill>
              </a:rPr>
              <a:t>vi otra bestia que subía de la tierra. Tenía dos cuernos semejantes a los de un cordero, pero hablaba como un </a:t>
            </a:r>
            <a:r>
              <a:rPr lang="es-CO" i="1" u="sng" dirty="0" smtClean="0">
                <a:solidFill>
                  <a:srgbClr val="0070C0"/>
                </a:solidFill>
              </a:rPr>
              <a:t>dragón</a:t>
            </a:r>
            <a:r>
              <a:rPr lang="es-CO" dirty="0" smtClean="0">
                <a:solidFill>
                  <a:srgbClr val="0070C0"/>
                </a:solidFill>
              </a:rPr>
              <a:t>.</a:t>
            </a:r>
            <a:r>
              <a:rPr lang="es-CO" dirty="0">
                <a:solidFill>
                  <a:srgbClr val="0070C0"/>
                </a:solidFill>
              </a:rPr>
              <a:t> </a:t>
            </a:r>
            <a:r>
              <a:rPr lang="es-CO" b="1" baseline="30000" dirty="0" smtClean="0">
                <a:solidFill>
                  <a:srgbClr val="0070C0"/>
                </a:solidFill>
              </a:rPr>
              <a:t>12 </a:t>
            </a:r>
            <a:r>
              <a:rPr lang="es-CO" dirty="0">
                <a:solidFill>
                  <a:srgbClr val="0070C0"/>
                </a:solidFill>
              </a:rPr>
              <a:t>Ejerce toda la autoridad de la primera bestia en presencia de ella, y hace que la tierra y sus habitantes adoren a la primera </a:t>
            </a:r>
            <a:r>
              <a:rPr lang="es-CO" dirty="0" smtClean="0">
                <a:solidFill>
                  <a:srgbClr val="0070C0"/>
                </a:solidFill>
              </a:rPr>
              <a:t>bestia</a:t>
            </a:r>
            <a:r>
              <a:rPr lang="es-CO" dirty="0" smtClean="0"/>
              <a:t>».</a:t>
            </a:r>
          </a:p>
          <a:p>
            <a:endParaRPr lang="es-CO" dirty="0"/>
          </a:p>
          <a:p>
            <a:pPr marL="0" indent="0" algn="ctr">
              <a:buNone/>
            </a:pPr>
            <a:r>
              <a:rPr lang="es-CO" sz="3500" i="1" u="sng" dirty="0" smtClean="0">
                <a:solidFill>
                  <a:srgbClr val="FF0000"/>
                </a:solidFill>
              </a:rPr>
              <a:t>¿Quién es esta segunda bestia?</a:t>
            </a:r>
          </a:p>
        </p:txBody>
      </p:sp>
      <p:sp>
        <p:nvSpPr>
          <p:cNvPr id="4" name="3 Rectángulo"/>
          <p:cNvSpPr/>
          <p:nvPr/>
        </p:nvSpPr>
        <p:spPr>
          <a:xfrm>
            <a:off x="179512" y="3749457"/>
            <a:ext cx="5256584" cy="3108543"/>
          </a:xfrm>
          <a:prstGeom prst="rect">
            <a:avLst/>
          </a:prstGeom>
        </p:spPr>
        <p:txBody>
          <a:bodyPr wrap="square">
            <a:spAutoFit/>
          </a:bodyPr>
          <a:lstStyle/>
          <a:p>
            <a:pPr algn="ctr"/>
            <a:r>
              <a:rPr lang="es-CO" sz="2800" dirty="0"/>
              <a:t>Esta segunda bestia son los Estados Unidos de norte América,  una nación que fue fundada por los cristiano que huían de la persecución de la primera bestia, una nación con principios cristianos. </a:t>
            </a:r>
          </a:p>
        </p:txBody>
      </p:sp>
      <p:pic>
        <p:nvPicPr>
          <p:cNvPr id="4098" name="Picture 2" descr="http://t1.gstatic.com/images?q=tbn:ANd9GcTYsDVp4IUTcUi-FCkMT8BqlZjjmFCzHvBw76DJ9PrIih3pGcK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749457"/>
            <a:ext cx="3240360" cy="2703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32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wheel(1)">
                                      <p:cBhvr>
                                        <p:cTn id="21" dur="2000"/>
                                        <p:tgtEl>
                                          <p:spTgt spid="4098"/>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randombar(horizont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168351"/>
          </a:xfrm>
        </p:spPr>
        <p:txBody>
          <a:bodyPr>
            <a:normAutofit lnSpcReduction="10000"/>
          </a:bodyPr>
          <a:lstStyle/>
          <a:p>
            <a:pPr marL="0" indent="0" algn="ctr">
              <a:buNone/>
            </a:pPr>
            <a:r>
              <a:rPr lang="es-CO" dirty="0" smtClean="0"/>
              <a:t>Una de las características de esta triple unión: el dragón, la bestia que sube del mar y la bestia que sube de la tierra  es «</a:t>
            </a:r>
            <a:r>
              <a:rPr lang="es-CO" b="1" i="1" dirty="0" smtClean="0">
                <a:solidFill>
                  <a:srgbClr val="0070C0"/>
                </a:solidFill>
              </a:rPr>
              <a:t>blasfemar su Nombre</a:t>
            </a:r>
            <a:r>
              <a:rPr lang="es-CO" dirty="0" smtClean="0"/>
              <a:t>».</a:t>
            </a:r>
          </a:p>
          <a:p>
            <a:endParaRPr lang="es-CO" dirty="0"/>
          </a:p>
          <a:p>
            <a:pPr marL="0" indent="0" algn="ctr">
              <a:buNone/>
            </a:pPr>
            <a:r>
              <a:rPr lang="es-CO" sz="3500" i="1" u="sng" dirty="0" smtClean="0">
                <a:solidFill>
                  <a:srgbClr val="FF0000"/>
                </a:solidFill>
              </a:rPr>
              <a:t>¿Qué es blasfemia?</a:t>
            </a:r>
            <a:r>
              <a:rPr lang="es-CO" dirty="0" smtClean="0"/>
              <a:t> </a:t>
            </a:r>
          </a:p>
        </p:txBody>
      </p:sp>
      <p:sp>
        <p:nvSpPr>
          <p:cNvPr id="4" name="3 Rectángulo"/>
          <p:cNvSpPr/>
          <p:nvPr/>
        </p:nvSpPr>
        <p:spPr>
          <a:xfrm>
            <a:off x="3347864" y="3573147"/>
            <a:ext cx="2592288" cy="3108543"/>
          </a:xfrm>
          <a:prstGeom prst="rect">
            <a:avLst/>
          </a:prstGeom>
        </p:spPr>
        <p:txBody>
          <a:bodyPr wrap="square">
            <a:spAutoFit/>
          </a:bodyPr>
          <a:lstStyle/>
          <a:p>
            <a:pPr algn="ctr"/>
            <a:r>
              <a:rPr lang="es-CO" sz="2800" dirty="0"/>
              <a:t>Perdonar pecados, y sentarse en el templo de Dios como </a:t>
            </a:r>
            <a:r>
              <a:rPr lang="es-CO" sz="2800" dirty="0" smtClean="0"/>
              <a:t>dios </a:t>
            </a:r>
          </a:p>
          <a:p>
            <a:pPr algn="ctr"/>
            <a:r>
              <a:rPr lang="es-CO" sz="2800" dirty="0" smtClean="0">
                <a:solidFill>
                  <a:srgbClr val="FF0000"/>
                </a:solidFill>
              </a:rPr>
              <a:t>(Lea Mar.2:7 ; 2Tes.2:3,4).</a:t>
            </a:r>
            <a:endParaRPr lang="es-CO" sz="2800" dirty="0">
              <a:solidFill>
                <a:srgbClr val="FF0000"/>
              </a:solidFill>
            </a:endParaRPr>
          </a:p>
        </p:txBody>
      </p:sp>
      <p:pic>
        <p:nvPicPr>
          <p:cNvPr id="5122" name="Picture 2" descr="http://www.ernestojustiniano.org/wp-content/uploads/2009/02/image19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511292"/>
            <a:ext cx="2736304" cy="308606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0.gstatic.com/images?q=tbn:ANd9GcT-Iv_-0WfivWIY_D1u0yKALARXwmZa8PGpu0miGMwMhtuFsku0_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73148"/>
            <a:ext cx="3096344"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92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5122"/>
                                        </p:tgtEl>
                                        <p:attrNameLst>
                                          <p:attrName>style.visibility</p:attrName>
                                        </p:attrNameLst>
                                      </p:cBhvr>
                                      <p:to>
                                        <p:strVal val="visible"/>
                                      </p:to>
                                    </p:set>
                                    <p:animEffect transition="in" filter="randombar(horizontal)">
                                      <p:cBhvr>
                                        <p:cTn id="23" dur="500"/>
                                        <p:tgtEl>
                                          <p:spTgt spid="512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5124"/>
                                        </p:tgtEl>
                                        <p:attrNameLst>
                                          <p:attrName>style.visibility</p:attrName>
                                        </p:attrNameLst>
                                      </p:cBhvr>
                                      <p:to>
                                        <p:strVal val="visible"/>
                                      </p:to>
                                    </p:set>
                                    <p:anim calcmode="lin" valueType="num">
                                      <p:cBhvr>
                                        <p:cTn id="33" dur="500" fill="hold"/>
                                        <p:tgtEl>
                                          <p:spTgt spid="5124"/>
                                        </p:tgtEl>
                                        <p:attrNameLst>
                                          <p:attrName>ppt_w</p:attrName>
                                        </p:attrNameLst>
                                      </p:cBhvr>
                                      <p:tavLst>
                                        <p:tav tm="0">
                                          <p:val>
                                            <p:fltVal val="0"/>
                                          </p:val>
                                        </p:tav>
                                        <p:tav tm="100000">
                                          <p:val>
                                            <p:strVal val="#ppt_w"/>
                                          </p:val>
                                        </p:tav>
                                      </p:tavLst>
                                    </p:anim>
                                    <p:anim calcmode="lin" valueType="num">
                                      <p:cBhvr>
                                        <p:cTn id="34" dur="500" fill="hold"/>
                                        <p:tgtEl>
                                          <p:spTgt spid="5124"/>
                                        </p:tgtEl>
                                        <p:attrNameLst>
                                          <p:attrName>ppt_h</p:attrName>
                                        </p:attrNameLst>
                                      </p:cBhvr>
                                      <p:tavLst>
                                        <p:tav tm="0">
                                          <p:val>
                                            <p:fltVal val="0"/>
                                          </p:val>
                                        </p:tav>
                                        <p:tav tm="100000">
                                          <p:val>
                                            <p:strVal val="#ppt_h"/>
                                          </p:val>
                                        </p:tav>
                                      </p:tavLst>
                                    </p:anim>
                                    <p:animEffect transition="in" filter="fade">
                                      <p:cBhvr>
                                        <p:cTn id="35"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6336704"/>
          </a:xfrm>
        </p:spPr>
        <p:txBody>
          <a:bodyPr>
            <a:normAutofit fontScale="85000" lnSpcReduction="10000"/>
          </a:bodyPr>
          <a:lstStyle/>
          <a:p>
            <a:pPr marL="0" indent="0" algn="ctr">
              <a:buNone/>
            </a:pPr>
            <a:r>
              <a:rPr lang="es-CO" sz="3300" i="1" dirty="0" smtClean="0">
                <a:solidFill>
                  <a:srgbClr val="FF0000"/>
                </a:solidFill>
              </a:rPr>
              <a:t>¿Cuánto tiempo tendría este impostor para implantar o cambiar las cosas que solo Dios puede hacer?</a:t>
            </a:r>
          </a:p>
          <a:p>
            <a:pPr marL="0" indent="0">
              <a:buNone/>
            </a:pPr>
            <a:endParaRPr lang="es-CO" dirty="0"/>
          </a:p>
          <a:p>
            <a:pPr marL="0" indent="0" algn="ctr">
              <a:buNone/>
            </a:pPr>
            <a:r>
              <a:rPr lang="es-CO" dirty="0" smtClean="0"/>
              <a:t>Lo encontramos registrado en los siguientes textos:</a:t>
            </a:r>
            <a:r>
              <a:rPr lang="es-CO" dirty="0" smtClean="0">
                <a:solidFill>
                  <a:srgbClr val="FF0000"/>
                </a:solidFill>
              </a:rPr>
              <a:t> </a:t>
            </a:r>
          </a:p>
          <a:p>
            <a:pPr marL="0" indent="0" algn="ctr">
              <a:buNone/>
            </a:pPr>
            <a:r>
              <a:rPr lang="es-CO" dirty="0" smtClean="0">
                <a:solidFill>
                  <a:srgbClr val="FF0000"/>
                </a:solidFill>
              </a:rPr>
              <a:t>Daniel 7;25</a:t>
            </a:r>
            <a:r>
              <a:rPr lang="es-CO" dirty="0" smtClean="0"/>
              <a:t>.</a:t>
            </a:r>
            <a:r>
              <a:rPr lang="es-CO" b="1" baseline="30000" dirty="0"/>
              <a:t> </a:t>
            </a:r>
            <a:r>
              <a:rPr lang="es-CO" b="1" baseline="30000" dirty="0" smtClean="0"/>
              <a:t>«</a:t>
            </a:r>
            <a:r>
              <a:rPr lang="es-CO" i="1" dirty="0" smtClean="0">
                <a:solidFill>
                  <a:srgbClr val="0070C0"/>
                </a:solidFill>
              </a:rPr>
              <a:t>tiempo</a:t>
            </a:r>
            <a:r>
              <a:rPr lang="es-CO" i="1" dirty="0">
                <a:solidFill>
                  <a:srgbClr val="0070C0"/>
                </a:solidFill>
              </a:rPr>
              <a:t>, y tiempos, y medio </a:t>
            </a:r>
            <a:r>
              <a:rPr lang="es-CO" i="1" dirty="0" smtClean="0">
                <a:solidFill>
                  <a:srgbClr val="0070C0"/>
                </a:solidFill>
              </a:rPr>
              <a:t>tiempo</a:t>
            </a:r>
            <a:r>
              <a:rPr lang="es-CO" dirty="0" smtClean="0"/>
              <a:t>» </a:t>
            </a:r>
          </a:p>
          <a:p>
            <a:pPr marL="0" indent="0" algn="ctr">
              <a:buNone/>
            </a:pPr>
            <a:r>
              <a:rPr lang="es-CO" dirty="0" smtClean="0">
                <a:solidFill>
                  <a:srgbClr val="FF0000"/>
                </a:solidFill>
              </a:rPr>
              <a:t>Apoc.13:5</a:t>
            </a:r>
            <a:r>
              <a:rPr lang="es-CO" dirty="0" smtClean="0"/>
              <a:t>. «</a:t>
            </a:r>
            <a:r>
              <a:rPr lang="es-CO" i="1" dirty="0" smtClean="0">
                <a:solidFill>
                  <a:srgbClr val="0070C0"/>
                </a:solidFill>
              </a:rPr>
              <a:t>42 meses</a:t>
            </a:r>
            <a:r>
              <a:rPr lang="es-CO" dirty="0" smtClean="0"/>
              <a:t>». </a:t>
            </a:r>
          </a:p>
          <a:p>
            <a:pPr marL="0" indent="0" algn="ctr">
              <a:buNone/>
            </a:pPr>
            <a:r>
              <a:rPr lang="es-CO" dirty="0" smtClean="0">
                <a:solidFill>
                  <a:srgbClr val="FF0000"/>
                </a:solidFill>
              </a:rPr>
              <a:t>Apoc.12:5</a:t>
            </a:r>
            <a:r>
              <a:rPr lang="es-CO" dirty="0" smtClean="0"/>
              <a:t>. «</a:t>
            </a:r>
            <a:r>
              <a:rPr lang="es-CO" i="1" dirty="0" smtClean="0">
                <a:solidFill>
                  <a:srgbClr val="0070C0"/>
                </a:solidFill>
              </a:rPr>
              <a:t>1260 días</a:t>
            </a:r>
            <a:r>
              <a:rPr lang="es-CO" dirty="0" smtClean="0"/>
              <a:t>».  </a:t>
            </a:r>
            <a:endParaRPr lang="es-CO" dirty="0"/>
          </a:p>
          <a:p>
            <a:pPr marL="0" indent="0">
              <a:buNone/>
            </a:pPr>
            <a:r>
              <a:rPr lang="es-CO" dirty="0" smtClean="0"/>
              <a:t>De acuerdo a</a:t>
            </a:r>
            <a:r>
              <a:rPr lang="es-CO" dirty="0" smtClean="0">
                <a:solidFill>
                  <a:srgbClr val="FF0000"/>
                </a:solidFill>
              </a:rPr>
              <a:t> Num.14:34</a:t>
            </a:r>
            <a:r>
              <a:rPr lang="es-CO" dirty="0" smtClean="0"/>
              <a:t>. donde dice: «</a:t>
            </a:r>
            <a:r>
              <a:rPr lang="es-CO" i="1" dirty="0" smtClean="0">
                <a:solidFill>
                  <a:srgbClr val="0070C0"/>
                </a:solidFill>
              </a:rPr>
              <a:t>Un año por cada día</a:t>
            </a:r>
            <a:r>
              <a:rPr lang="es-CO" dirty="0" smtClean="0"/>
              <a:t>» Estos son días proféticos.  </a:t>
            </a:r>
            <a:r>
              <a:rPr lang="es-CO" dirty="0"/>
              <a:t>V</a:t>
            </a:r>
            <a:r>
              <a:rPr lang="es-CO" dirty="0" smtClean="0"/>
              <a:t>eamos.</a:t>
            </a:r>
          </a:p>
          <a:p>
            <a:pPr marL="0" indent="0">
              <a:buNone/>
            </a:pPr>
            <a:r>
              <a:rPr lang="es-CO" dirty="0" smtClean="0"/>
              <a:t> Tiempo.      Un año 360 días.</a:t>
            </a:r>
          </a:p>
          <a:p>
            <a:pPr marL="0" indent="0">
              <a:buNone/>
            </a:pPr>
            <a:r>
              <a:rPr lang="es-CO" dirty="0"/>
              <a:t> </a:t>
            </a:r>
            <a:r>
              <a:rPr lang="es-CO" dirty="0" smtClean="0"/>
              <a:t>Tiempos. Dos </a:t>
            </a:r>
            <a:r>
              <a:rPr lang="es-CO" dirty="0"/>
              <a:t>años </a:t>
            </a:r>
            <a:r>
              <a:rPr lang="es-CO" dirty="0" smtClean="0"/>
              <a:t>720 días.</a:t>
            </a:r>
          </a:p>
          <a:p>
            <a:pPr marL="0" indent="0">
              <a:buNone/>
            </a:pPr>
            <a:r>
              <a:rPr lang="es-CO" dirty="0" smtClean="0"/>
              <a:t>½ tiempo.  6 meses 180 días.  </a:t>
            </a:r>
            <a:r>
              <a:rPr lang="es-CO" dirty="0" smtClean="0">
                <a:solidFill>
                  <a:srgbClr val="FF0000"/>
                </a:solidFill>
              </a:rPr>
              <a:t>Total 1260 años</a:t>
            </a:r>
            <a:r>
              <a:rPr lang="es-CO" dirty="0" smtClean="0"/>
              <a:t>.</a:t>
            </a:r>
          </a:p>
          <a:p>
            <a:pPr marL="0" indent="0">
              <a:buNone/>
            </a:pPr>
            <a:r>
              <a:rPr lang="es-CO" dirty="0" smtClean="0"/>
              <a:t>42 meses x 30 días = 1260 días. Aquí descubrimos que </a:t>
            </a:r>
            <a:r>
              <a:rPr lang="es-CO" dirty="0"/>
              <a:t>e</a:t>
            </a:r>
            <a:r>
              <a:rPr lang="es-CO" dirty="0" smtClean="0"/>
              <a:t>stos </a:t>
            </a:r>
            <a:r>
              <a:rPr lang="es-CO" dirty="0"/>
              <a:t>tres periodos son lo </a:t>
            </a:r>
            <a:r>
              <a:rPr lang="es-CO" dirty="0" smtClean="0"/>
              <a:t>mismo.</a:t>
            </a:r>
            <a:endParaRPr lang="es-CO" dirty="0">
              <a:solidFill>
                <a:srgbClr val="FF0000"/>
              </a:solidFill>
            </a:endParaRPr>
          </a:p>
        </p:txBody>
      </p:sp>
    </p:spTree>
    <p:extLst>
      <p:ext uri="{BB962C8B-B14F-4D97-AF65-F5344CB8AC3E}">
        <p14:creationId xmlns:p14="http://schemas.microsoft.com/office/powerpoint/2010/main" val="303473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8" end="8"/>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9" end="9"/>
                                            </p:txEl>
                                          </p:spTgt>
                                        </p:tgtEl>
                                        <p:attrNameLst>
                                          <p:attrName>style.visibility</p:attrName>
                                        </p:attrNameLst>
                                      </p:cBhvr>
                                      <p:to>
                                        <p:strVal val="visible"/>
                                      </p:to>
                                    </p:set>
                                    <p:anim calcmode="lin" valueType="num">
                                      <p:cBhvr>
                                        <p:cTn id="7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9" end="9"/>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3">
                                            <p:txEl>
                                              <p:pRg st="10" end="10"/>
                                            </p:txEl>
                                          </p:spTgt>
                                        </p:tgtEl>
                                        <p:attrNameLst>
                                          <p:attrName>style.visibility</p:attrName>
                                        </p:attrNameLst>
                                      </p:cBhvr>
                                      <p:to>
                                        <p:strVal val="visible"/>
                                      </p:to>
                                    </p:set>
                                    <p:anim calcmode="lin" valueType="num">
                                      <p:cBhvr>
                                        <p:cTn id="79"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marL="0" indent="0" algn="ctr">
              <a:buNone/>
            </a:pPr>
            <a:r>
              <a:rPr lang="es-CO" dirty="0"/>
              <a:t> </a:t>
            </a:r>
            <a:r>
              <a:rPr lang="es-CO" dirty="0" smtClean="0"/>
              <a:t>Ahora, tenemos que saber cundo comenzaron y cuando terminaron los 1260 días.</a:t>
            </a:r>
          </a:p>
          <a:p>
            <a:pPr marL="0" indent="0" algn="ctr">
              <a:buNone/>
            </a:pPr>
            <a:endParaRPr lang="es-CO" dirty="0"/>
          </a:p>
          <a:p>
            <a:pPr marL="0" indent="0" algn="ctr">
              <a:buNone/>
            </a:pPr>
            <a:r>
              <a:rPr lang="es-CO" dirty="0" smtClean="0"/>
              <a:t>Para saber esto tenemos que remitirnos a Daniel 7:8. «Mientras </a:t>
            </a:r>
            <a:r>
              <a:rPr lang="es-CO" dirty="0"/>
              <a:t>yo contemplaba los cuernos, he aquí que otro cuerno pequeño salía entre ellos, y delante de él fueron arrancados tres cuernos de los </a:t>
            </a:r>
            <a:r>
              <a:rPr lang="es-CO" dirty="0" smtClean="0"/>
              <a:t>primeros…;»</a:t>
            </a:r>
          </a:p>
          <a:p>
            <a:pPr marL="0" indent="0" algn="ctr">
              <a:buNone/>
            </a:pPr>
            <a:endParaRPr lang="es-CO" dirty="0"/>
          </a:p>
          <a:p>
            <a:pPr marL="0" indent="0" algn="ctr">
              <a:buNone/>
            </a:pPr>
            <a:r>
              <a:rPr lang="es-CO" dirty="0" smtClean="0"/>
              <a:t>Como ustedes saben, estos cuernos representan reinos, en el 538 el cuero pequeño arrancó el ultimo de los tres cuernos. Ahora 538 + 1260 = 1798.   </a:t>
            </a:r>
          </a:p>
          <a:p>
            <a:pPr marL="0" indent="0">
              <a:buNone/>
            </a:pPr>
            <a:endParaRPr lang="es-CO" dirty="0"/>
          </a:p>
          <a:p>
            <a:pPr marL="0" indent="0" algn="ctr">
              <a:buNone/>
            </a:pPr>
            <a:r>
              <a:rPr lang="es-CO" sz="3300" i="1" u="sng" dirty="0" smtClean="0">
                <a:solidFill>
                  <a:srgbClr val="FF0000"/>
                </a:solidFill>
              </a:rPr>
              <a:t>¿Qué sucedió al final de este periodo?</a:t>
            </a:r>
          </a:p>
          <a:p>
            <a:pPr marL="0" indent="0" algn="ctr">
              <a:buNone/>
            </a:pPr>
            <a:r>
              <a:rPr lang="es-CO" dirty="0" smtClean="0"/>
              <a:t>Al </a:t>
            </a:r>
            <a:r>
              <a:rPr lang="es-CO" dirty="0"/>
              <a:t>final de dicho periodo la bestia </a:t>
            </a:r>
            <a:r>
              <a:rPr lang="es-CO" dirty="0" smtClean="0"/>
              <a:t>que sube del mar, recibió </a:t>
            </a:r>
            <a:r>
              <a:rPr lang="es-CO" dirty="0"/>
              <a:t>una herida mortal  y se recuperó Apoc.13:3.</a:t>
            </a:r>
            <a:r>
              <a:rPr lang="es-CO" dirty="0">
                <a:solidFill>
                  <a:srgbClr val="FF0000"/>
                </a:solidFill>
              </a:rPr>
              <a:t> </a:t>
            </a:r>
          </a:p>
          <a:p>
            <a:pPr marL="0" indent="0" algn="ctr">
              <a:buNone/>
            </a:pPr>
            <a:r>
              <a:rPr lang="es-CO" b="1" dirty="0">
                <a:solidFill>
                  <a:srgbClr val="FF0000"/>
                </a:solidFill>
              </a:rPr>
              <a:t>(Lea en el C.S. el cap. La Biblia y la Revolución Francesa). </a:t>
            </a:r>
          </a:p>
          <a:p>
            <a:endParaRPr lang="es-CO" dirty="0"/>
          </a:p>
        </p:txBody>
      </p:sp>
    </p:spTree>
    <p:extLst>
      <p:ext uri="{BB962C8B-B14F-4D97-AF65-F5344CB8AC3E}">
        <p14:creationId xmlns:p14="http://schemas.microsoft.com/office/powerpoint/2010/main" val="4253874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7" end="7"/>
                                            </p:txEl>
                                          </p:spTgt>
                                        </p:tgtEl>
                                      </p:cBhvr>
                                    </p:animEffect>
                                  </p:childTnLst>
                                </p:cTn>
                              </p:par>
                              <p:par>
                                <p:cTn id="43" presetID="31" presetClass="entr" presetSubtype="0" fill="hold"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p:cTn id="4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8"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fontScale="92500" lnSpcReduction="20000"/>
          </a:bodyPr>
          <a:lstStyle/>
          <a:p>
            <a:pPr marL="0" indent="0" algn="ctr">
              <a:buNone/>
            </a:pPr>
            <a:r>
              <a:rPr lang="es-CO" dirty="0" smtClean="0"/>
              <a:t>La profecía de </a:t>
            </a:r>
            <a:r>
              <a:rPr lang="es-CO" dirty="0" smtClean="0">
                <a:solidFill>
                  <a:srgbClr val="FF0000"/>
                </a:solidFill>
              </a:rPr>
              <a:t>Daniel 9:27</a:t>
            </a:r>
            <a:r>
              <a:rPr lang="es-CO" dirty="0" smtClean="0"/>
              <a:t>, decía: «Y </a:t>
            </a:r>
            <a:r>
              <a:rPr lang="es-CO" dirty="0"/>
              <a:t>por otra semana confirmará el pacto con muchos; </a:t>
            </a:r>
            <a:r>
              <a:rPr lang="es-CO" i="1" dirty="0">
                <a:solidFill>
                  <a:srgbClr val="0070C0"/>
                </a:solidFill>
              </a:rPr>
              <a:t>a la mitad de la semana hará cesar el sacrificio y la </a:t>
            </a:r>
            <a:r>
              <a:rPr lang="es-CO" i="1" dirty="0" smtClean="0">
                <a:solidFill>
                  <a:srgbClr val="0070C0"/>
                </a:solidFill>
              </a:rPr>
              <a:t>ofrenda</a:t>
            </a:r>
            <a:r>
              <a:rPr lang="es-CO" dirty="0" smtClean="0"/>
              <a:t>» </a:t>
            </a:r>
          </a:p>
          <a:p>
            <a:pPr marL="0" indent="0">
              <a:buNone/>
            </a:pPr>
            <a:endParaRPr lang="es-CO" dirty="0"/>
          </a:p>
          <a:p>
            <a:pPr marL="0" indent="0" algn="ctr">
              <a:buNone/>
            </a:pPr>
            <a:r>
              <a:rPr lang="es-CO" dirty="0" smtClean="0"/>
              <a:t>Nota. Recuerde que un día, en profecía, equivale a un año,  por tanto, ½ semana equivale a 3 años y ½. </a:t>
            </a:r>
          </a:p>
          <a:p>
            <a:pPr marL="0" indent="0">
              <a:buNone/>
            </a:pPr>
            <a:endParaRPr lang="es-CO" dirty="0"/>
          </a:p>
          <a:p>
            <a:pPr marL="0" indent="0" algn="ctr">
              <a:buNone/>
            </a:pPr>
            <a:r>
              <a:rPr lang="es-CO" dirty="0" smtClean="0"/>
              <a:t>La pregunta es: </a:t>
            </a:r>
            <a:r>
              <a:rPr lang="es-CO" b="1" dirty="0" smtClean="0">
                <a:solidFill>
                  <a:srgbClr val="FF0000"/>
                </a:solidFill>
              </a:rPr>
              <a:t>¿Qué hiso Cristo durante esos tres años y medio?</a:t>
            </a:r>
          </a:p>
          <a:p>
            <a:pPr marL="0" indent="0" algn="ctr">
              <a:buNone/>
            </a:pPr>
            <a:r>
              <a:rPr lang="es-CO" b="1" baseline="30000" dirty="0"/>
              <a:t> </a:t>
            </a:r>
            <a:r>
              <a:rPr lang="es-CO" b="1" dirty="0" smtClean="0">
                <a:solidFill>
                  <a:srgbClr val="FF0000"/>
                </a:solidFill>
              </a:rPr>
              <a:t>Mateo 4:23</a:t>
            </a:r>
            <a:r>
              <a:rPr lang="es-CO" b="1" dirty="0" smtClean="0"/>
              <a:t>. </a:t>
            </a:r>
            <a:r>
              <a:rPr lang="es-CO" dirty="0" smtClean="0"/>
              <a:t>Nos dice lo que hiso el Señor durante ese tiempo</a:t>
            </a:r>
            <a:r>
              <a:rPr lang="es-CO" b="1" dirty="0" smtClean="0"/>
              <a:t>: «</a:t>
            </a:r>
            <a:r>
              <a:rPr lang="es-CO" i="1" dirty="0" smtClean="0">
                <a:solidFill>
                  <a:srgbClr val="0070C0"/>
                </a:solidFill>
              </a:rPr>
              <a:t>Y </a:t>
            </a:r>
            <a:r>
              <a:rPr lang="es-CO" i="1" u="sng" dirty="0">
                <a:solidFill>
                  <a:srgbClr val="0070C0"/>
                </a:solidFill>
              </a:rPr>
              <a:t>recorrió</a:t>
            </a:r>
            <a:r>
              <a:rPr lang="es-CO" i="1" dirty="0">
                <a:solidFill>
                  <a:srgbClr val="0070C0"/>
                </a:solidFill>
              </a:rPr>
              <a:t> Jesús toda Galilea, </a:t>
            </a:r>
            <a:r>
              <a:rPr lang="es-CO" i="1" u="sng" dirty="0">
                <a:solidFill>
                  <a:srgbClr val="0070C0"/>
                </a:solidFill>
              </a:rPr>
              <a:t>enseñando</a:t>
            </a:r>
            <a:r>
              <a:rPr lang="es-CO" i="1" dirty="0">
                <a:solidFill>
                  <a:srgbClr val="0070C0"/>
                </a:solidFill>
              </a:rPr>
              <a:t> en las sinagogas de ellos, y </a:t>
            </a:r>
            <a:r>
              <a:rPr lang="es-CO" i="1" u="sng" dirty="0">
                <a:solidFill>
                  <a:srgbClr val="0070C0"/>
                </a:solidFill>
              </a:rPr>
              <a:t>predicando</a:t>
            </a:r>
            <a:r>
              <a:rPr lang="es-CO" i="1" dirty="0">
                <a:solidFill>
                  <a:srgbClr val="0070C0"/>
                </a:solidFill>
              </a:rPr>
              <a:t> el evangelio del reino, y </a:t>
            </a:r>
            <a:r>
              <a:rPr lang="es-CO" i="1" u="sng" dirty="0">
                <a:solidFill>
                  <a:srgbClr val="0070C0"/>
                </a:solidFill>
              </a:rPr>
              <a:t>sanando</a:t>
            </a:r>
            <a:r>
              <a:rPr lang="es-CO" i="1" dirty="0">
                <a:solidFill>
                  <a:srgbClr val="0070C0"/>
                </a:solidFill>
              </a:rPr>
              <a:t> toda enfermedad y toda dolencia en el </a:t>
            </a:r>
            <a:r>
              <a:rPr lang="es-CO" i="1" dirty="0" smtClean="0">
                <a:solidFill>
                  <a:srgbClr val="0070C0"/>
                </a:solidFill>
              </a:rPr>
              <a:t>pueblo</a:t>
            </a:r>
            <a:r>
              <a:rPr lang="es-CO" dirty="0" smtClean="0"/>
              <a:t>».</a:t>
            </a:r>
          </a:p>
          <a:p>
            <a:pPr marL="0" indent="0">
              <a:buNone/>
            </a:pPr>
            <a:endParaRPr lang="es-CO" dirty="0"/>
          </a:p>
        </p:txBody>
      </p:sp>
    </p:spTree>
    <p:extLst>
      <p:ext uri="{BB962C8B-B14F-4D97-AF65-F5344CB8AC3E}">
        <p14:creationId xmlns:p14="http://schemas.microsoft.com/office/powerpoint/2010/main" val="2946271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264696"/>
          </a:xfrm>
        </p:spPr>
        <p:txBody>
          <a:bodyPr>
            <a:normAutofit fontScale="77500" lnSpcReduction="20000"/>
          </a:bodyPr>
          <a:lstStyle/>
          <a:p>
            <a:pPr marL="0" indent="0" algn="ctr">
              <a:buNone/>
            </a:pPr>
            <a:r>
              <a:rPr lang="es-CO" sz="3600" b="1" i="1" u="sng" dirty="0" smtClean="0">
                <a:solidFill>
                  <a:srgbClr val="FF0000"/>
                </a:solidFill>
              </a:rPr>
              <a:t>¿Sabe usted qué hizo el dragón</a:t>
            </a:r>
            <a:r>
              <a:rPr lang="es-CO" sz="3600" b="1" i="1" u="sng" dirty="0">
                <a:solidFill>
                  <a:srgbClr val="FF0000"/>
                </a:solidFill>
              </a:rPr>
              <a:t> </a:t>
            </a:r>
            <a:r>
              <a:rPr lang="es-CO" sz="3600" b="1" i="1" u="sng" dirty="0" smtClean="0">
                <a:solidFill>
                  <a:srgbClr val="FF0000"/>
                </a:solidFill>
              </a:rPr>
              <a:t>y sus aliados durante el mismo periodo de tres años y medió?</a:t>
            </a:r>
          </a:p>
          <a:p>
            <a:pPr marL="0" indent="0" algn="ctr">
              <a:buNone/>
            </a:pPr>
            <a:endParaRPr lang="es-CO" i="1" u="sng" dirty="0">
              <a:solidFill>
                <a:srgbClr val="FF0000"/>
              </a:solidFill>
            </a:endParaRPr>
          </a:p>
          <a:p>
            <a:pPr marL="0" indent="0" algn="ctr">
              <a:buNone/>
            </a:pPr>
            <a:r>
              <a:rPr lang="es-CO" dirty="0" smtClean="0">
                <a:solidFill>
                  <a:srgbClr val="FF0000"/>
                </a:solidFill>
              </a:rPr>
              <a:t>Apoc.11:7-11 p.p.</a:t>
            </a:r>
          </a:p>
          <a:p>
            <a:pPr marL="0" indent="0" algn="ctr">
              <a:buNone/>
            </a:pPr>
            <a:r>
              <a:rPr lang="es-CO" dirty="0" smtClean="0"/>
              <a:t>Cuando </a:t>
            </a:r>
            <a:r>
              <a:rPr lang="es-CO" dirty="0"/>
              <a:t>hayan acabado su </a:t>
            </a:r>
            <a:r>
              <a:rPr lang="es-CO" dirty="0" smtClean="0"/>
              <a:t>testimonio (durante el periodo de 1260 días), </a:t>
            </a:r>
            <a:r>
              <a:rPr lang="es-CO" dirty="0"/>
              <a:t>la bestia que sube del abismo </a:t>
            </a:r>
            <a:r>
              <a:rPr lang="es-CO" dirty="0" smtClean="0"/>
              <a:t>(o sea del mar) hará </a:t>
            </a:r>
            <a:r>
              <a:rPr lang="es-CO" dirty="0"/>
              <a:t>guerra contra ellos, y los vencerá y los matará. </a:t>
            </a:r>
            <a:r>
              <a:rPr lang="es-CO" dirty="0" smtClean="0"/>
              <a:t>8 Y </a:t>
            </a:r>
            <a:r>
              <a:rPr lang="es-CO" dirty="0"/>
              <a:t>sus cadáveres estarán en la plaza de la grande ciudad </a:t>
            </a:r>
            <a:r>
              <a:rPr lang="es-CO" dirty="0" smtClean="0"/>
              <a:t>(</a:t>
            </a:r>
            <a:r>
              <a:rPr lang="es-CO" dirty="0"/>
              <a:t>P</a:t>
            </a:r>
            <a:r>
              <a:rPr lang="es-CO" dirty="0" smtClean="0"/>
              <a:t>aris) que </a:t>
            </a:r>
            <a:r>
              <a:rPr lang="es-CO" dirty="0"/>
              <a:t>en sentido espiritual se llama </a:t>
            </a:r>
            <a:r>
              <a:rPr lang="es-CO" dirty="0" smtClean="0"/>
              <a:t>Sodoma (representa la corrupción)  </a:t>
            </a:r>
            <a:r>
              <a:rPr lang="es-CO" dirty="0"/>
              <a:t>y </a:t>
            </a:r>
            <a:r>
              <a:rPr lang="es-CO" dirty="0" smtClean="0"/>
              <a:t>Egipto (representa la incredulidad), </a:t>
            </a:r>
            <a:r>
              <a:rPr lang="es-CO" dirty="0"/>
              <a:t>donde también nuestro Señor fue </a:t>
            </a:r>
            <a:r>
              <a:rPr lang="es-CO" dirty="0" smtClean="0"/>
              <a:t>crucificado.</a:t>
            </a:r>
          </a:p>
          <a:p>
            <a:pPr marL="0" indent="0" algn="ctr">
              <a:buNone/>
            </a:pPr>
            <a:r>
              <a:rPr lang="es-CO" dirty="0" smtClean="0"/>
              <a:t> </a:t>
            </a:r>
            <a:r>
              <a:rPr lang="es-CO" b="1" baseline="30000" dirty="0" smtClean="0"/>
              <a:t>9 </a:t>
            </a:r>
            <a:r>
              <a:rPr lang="es-CO" dirty="0"/>
              <a:t>Y los de los pueblos, tribus, lenguas y naciones verán sus cadáveres por</a:t>
            </a:r>
            <a:r>
              <a:rPr lang="es-CO" i="1" u="sng" dirty="0">
                <a:solidFill>
                  <a:srgbClr val="0070C0"/>
                </a:solidFill>
              </a:rPr>
              <a:t> tres días y medio</a:t>
            </a:r>
            <a:r>
              <a:rPr lang="es-CO" dirty="0"/>
              <a:t>, y no permitirán que sean sepultados. </a:t>
            </a:r>
            <a:r>
              <a:rPr lang="es-CO" b="1" baseline="30000" dirty="0" smtClean="0"/>
              <a:t>10 </a:t>
            </a:r>
            <a:r>
              <a:rPr lang="es-CO" dirty="0"/>
              <a:t>Y los moradores de la tierra se regocijarán sobre ellos y se alegrarán, y se enviarán regalos unos a otros; porque estos dos profetas habían atormentado a los moradores de la tierra. </a:t>
            </a:r>
            <a:r>
              <a:rPr lang="es-CO" b="1" baseline="30000" dirty="0" smtClean="0"/>
              <a:t>11 </a:t>
            </a:r>
            <a:r>
              <a:rPr lang="es-CO" dirty="0"/>
              <a:t>Pero después de </a:t>
            </a:r>
            <a:r>
              <a:rPr lang="es-CO" i="1" u="sng" dirty="0">
                <a:solidFill>
                  <a:srgbClr val="0070C0"/>
                </a:solidFill>
              </a:rPr>
              <a:t>tres días y medio</a:t>
            </a:r>
            <a:r>
              <a:rPr lang="es-CO" dirty="0"/>
              <a:t> entró en ellos el espíritu de vida enviado por Dios, y se levantaron sobre sus pies,</a:t>
            </a:r>
            <a:endParaRPr lang="es-CO" dirty="0">
              <a:solidFill>
                <a:srgbClr val="FF0000"/>
              </a:solidFill>
            </a:endParaRPr>
          </a:p>
        </p:txBody>
      </p:sp>
    </p:spTree>
    <p:extLst>
      <p:ext uri="{BB962C8B-B14F-4D97-AF65-F5344CB8AC3E}">
        <p14:creationId xmlns:p14="http://schemas.microsoft.com/office/powerpoint/2010/main" val="174602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2000"/>
                                        <p:tgtEl>
                                          <p:spTgt spid="3">
                                            <p:txEl>
                                              <p:pRg st="4" end="4"/>
                                            </p:txEl>
                                          </p:spTgt>
                                        </p:tgtEl>
                                      </p:cBhvr>
                                    </p:animEffect>
                                    <p:anim calcmode="lin" valueType="num">
                                      <p:cBhvr>
                                        <p:cTn id="29"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915000" cy="3024336"/>
          </a:xfrm>
        </p:spPr>
        <p:txBody>
          <a:bodyPr>
            <a:normAutofit fontScale="85000" lnSpcReduction="20000"/>
          </a:bodyPr>
          <a:lstStyle/>
          <a:p>
            <a:pPr marL="0" indent="0" algn="ctr">
              <a:buNone/>
            </a:pPr>
            <a:r>
              <a:rPr lang="es-CO" dirty="0" smtClean="0"/>
              <a:t>Note que mientras nuestro Señor Jesucristo dedicó los tres años y medio a enseñar, predicar y sanar, estos tres poderes dedicaron el mismo periodo de tiempo a hacer </a:t>
            </a:r>
            <a:r>
              <a:rPr lang="es-CO" dirty="0"/>
              <a:t>guerra contra </a:t>
            </a:r>
            <a:r>
              <a:rPr lang="es-CO" dirty="0" smtClean="0"/>
              <a:t>ellos (el A. Testamento y el N. Testamento, </a:t>
            </a:r>
            <a:r>
              <a:rPr lang="es-CO" dirty="0"/>
              <a:t>y a</a:t>
            </a:r>
            <a:r>
              <a:rPr lang="es-CO" dirty="0" smtClean="0"/>
              <a:t> vencerlos </a:t>
            </a:r>
            <a:r>
              <a:rPr lang="es-CO" dirty="0"/>
              <a:t>y a</a:t>
            </a:r>
            <a:r>
              <a:rPr lang="es-CO" dirty="0" smtClean="0"/>
              <a:t> matarlos (a todos los que creían el ellos). </a:t>
            </a:r>
          </a:p>
        </p:txBody>
      </p:sp>
      <p:sp>
        <p:nvSpPr>
          <p:cNvPr id="4" name="AutoShape 2" descr="data:image/jpeg;base64,/9j/4AAQSkZJRgABAQAAAQABAAD/2wCEAAkGBhQSERUUExQVFRUWFxgZFBcUFBUUFxgXFRQXFBcXFxQYHCYeFxwjGRUUHy8gIycpLCwsFR4xNTAqNSYrLCkBCQoKDgwOGg8PGiokHyQsLCwsLCwsKSwvLCosLCwsLCksKSwsLCwsLC0sLCksLCwsLCwsLCwsLCwsLCwsLCwsLP/AABEIALwBDAMBIgACEQEDEQH/xAAcAAABBAMBAAAAAAAAAAAAAAAGAAQFBwECAwj/xABFEAABAwIEAwYDBQYEAwkBAAABAAIDBBEFEiExBkFREyJhcYGRBzKhFEKxwdEjYnLh8PEVUqKyQ8LSJDNEc3SCksPiCP/EABoBAAIDAQEAAAAAAAAAAAAAAAQFAAIDAQb/xAAtEQACAgEEAgEDAgYDAAAAAAABAgADEQQSITETQVEiYXEjMhSBkaGxwQXR8f/aAAwDAQACEQMRAD8AMxDYE+K0bT3cFI4hBka0HndOaKgzarwxUlsT0XnATdK34qo7zeZTKTCRG5rrbhGeOYZeYaJljlB+yv0RSWEYE0GCMwKrjZ6eQHMPRM8QZzXbBpO6XHkES37ciVXvEjKfCXZibXNyt67MWuZYjREMPFDYyAWNN0X4Y2CqjPdHiD+q4bWU5YSrAYlBUjLBwPVb0h+YKe4wwP7LVvYPlcMzfUofjNpE2Vt43D3AMYIEbdj3iFxdGQbKQqmZXg9UQU+FNeAQBqFGuCAEyLRvOIV/AmUtdOw6XDXD2sjXEsUljl0Og5IM4Fj7CpaRpcEO/JE/FM+VwPVJdQ+98iFpVsbB+IfYXXCWNrxzCzXNu0oU4ExUEGMnnceqLa5t2lMzYbdMQexFb1+O3AjHCI7FyhuM6M2Dwpug3811xWmD4yECqb9P+OZstuy8NASnqrEXRHiFGJ6U23tooWpoNNNxspnh+YgZHdEAhGcRjqOg6+pSXHlK50TSRqw2d+Cr8legOPOGwQ+w0dv5qicSoXRPLXDyTz/j7QU2HsQPWJuxYOjGawVlYTSLTNFgrYhaFXEqYlghZSXZyakLC2ctV2SJJJJSSJJJJSSevcfbdwspTDWWjCb1sV7J1QDu2Xl6Rm8kw+xs0gD1IXH4AJAeqjKzKY3DTZT3FFOTGHDkgZ05eSLrDVJ47isY6Q76gfiQs2G5rg7XN/JRsrhGH8haw8kQV9SGMsdygXFq8ucQCtqFL99TawhZGCuLnEnqp7AOMnU0gO7eY8OdkIxvFj4LETrm6atSrDmLhaR1LA+I9fHUxQ1ERuOfXK4HQ+qAHnvAp/hT7l0Lj3Hg28Hck2qaBzHWI2XKlFY2ZnXy31CPKulzRX5hdMPxzs2hpGo2K5UdVplOx0WsmHHK5w+6e8P3evpf6qu0EbWmuTncssfh+YShko5fipXGpBJofTzQxwPUWjLeV9FJ18pzJSUxYQIZuyATOlDXGnc1w3vr5K1sOrBNE1wNwQqcxXUXHT6oz+FOI54XRk/IdPIo3T8P9jxANYmUz7EK3jKU6DszUyrpgLkm1imM2OAtsz3WIsFRYHqCiprAMThVQ971W2LuEXZuGijPtz3StaGk3cATY+6IOKaLNTm27dR6IdKi9buPUMZgjorRvXRCaK++ip3jThjMCQNQrQ4WxDOwtPkoLiqDK4nksq7CjhhCK0A3VN16nn6aItJB0IXFHeNYIx77jS6FsZwgwHqCvTU3rYPvFV+mavn1Iwla2WxWCxFQQzVJZLVhWlZqSsLKwuyRJJJKSRJJJKST2YHXTqlhstoILBdHutukVGn2/qPN3fPAkfxJJaEgbnZVmO48lx2vdG+N4jn/AIRt4quuJbl+mgKA1NgvvJHUdaNDXVzIDiPGi5xttyQ5I/cnmn2LMs6yiq99k2qrAAAg9j8kmMM/zeK6UkRvoLrlG3dOqaQgjKbG6LPUCU5MLcD4DmnId8o6otxzhLJBqQS0b21vZD8GKVdNSxyiU96UMANtbtJ/5UU1+MPfR55Pmtcj01Sa1nLA5jNeJWVbTZWhwFtfqETcJFtSw3ZZ40P+V4tb00JTYVkVXkhYLZbl19CT09kW4ZRMp2tLQPGy5dZ9O0j6pdFw25TxJLhvgssvYHLyunGMcOljSbKTwjiU/LYOt6FdcSxhshybE8ih8rtzk7pkTbvwRxK5xQHKQNwiv4R02UTHrl/Naz8OOeTp/ZE3B+F9i146kI3TNl1WZak/QZyxI5848SgmhrXdtkvz1T/jfinspXRMBBBu5x99EE0WP5KkSHUX73ruhDSWLGEUnaol3YEQW67qUnhD2lp2KAp+KGRNbI03B6dEX4RjTKhgcw3uEz0NibPGwx/uLdVWytvEA6OJ1LWyRO+U6tPUFP8AHqUStI8Ftx1WQRSxySvayxsC423W79QCNQkmoTYxx1mNKW3hWPeJXIoxmLXdbKA4xof2eu7dj4WRFxrG6GTMNnfioGtq+3pzf5m6FG6fcCry92GUrK9IWbp3Nh72kFwIDtWnkQiafhbtKfONwLj2T57lXGfcRrUzZEELrDm6LoIbGxXOYLQTAzikVsVghXlZqkkkuyRJJJKST3FZQ2JTHOW8hb6hTN0P4jJ+2d6f7Qln/JNioAfMJ0wy8gOILtY78VXE2PB7i133XaFWPxhiMMdM7tJY2vt3Wue0OPk06lUTVMc6RzmOFs19Tb26pVpaA+S38o2Fp2DEkMYq2iQ211Q/Wy3O6kJMPc55c6SMXPVx/wCVcJ8JaTft2+jJHdfBOq9q4ECsR39SN7RdYaixBXWShjbs97z+61jR9XE/RNnUx5AD1v8AktsqYP43BhbiHFomhhiAsIjmN+brZRb0v7rlU8XnJkLvCyF20LlwmaGmxBv5rBKK+hN2tccmTQrDE7Ow2cpWHjSfLbdCEDr/ACgj1UjBO8H5h6gfku20o37hJU7eicS1PhlWSTyTF2zWD3JunHFNU+OePLpcHn0Kkvg/hxFG+V1u+SRboNBv5KB4xxBxqo2NtYb3F9yNikjj9Y465jGpskj4xJyqxWpijiIktmBBuAddxr7oq4HrXvjf2jszrjX0Qh8QoXswlkrHFrmyR6i2zu706kKqp+JKoRFn2iWzjrZxboNvlst9NS5xYDB72RkK4lq8bUTZ53OaLEbk6XsgWtwF7TcObbxcEDvxOY7zSnzkefxKbPlcdSSfMk/mi69E6n9/9pn/ABibQu2WfQXZGWvkaW9C4afVPOHeKRTS5WVVOy4NzK+7Bz6ix9VUQf4KTwPG/s8zZTCyTLfuv2Nxb3VzpODzn+glTqlIxiWxXYrR1M7BLUxVUt7jKRkHg0bfijNkvdBHJefcS4jZLVMqGQtpy0g2Z3gSOZ0Csvhf4kwTdyYtidyzOsD780u1WjcKCuT8/aEUXqeGxCPiDB21URaPm5eariPApI3lr9Bt/NWrRQZjdrvL1UbxXhTshdbUeCCouav6fULIUnGZX+N4aDSAD5ojmHW2t/xUZBxT2cWW19LKUhdnNjvt76IUxPDi1xHQ6e6d0KGG1vzANRlTuX8SKeSXF1tyT76ptM3VSgbYapjWNTBTzFrDiNVgpXWCtpjMJJJLskSSSSkk9vX1Q9jURE2YHe1x00sD9ERbof4jiIlY9vQg+IB/mlOuX9E/mFaU/qYgPxdw7FUVGZw77Q2xHPTmh+swFoGUuI9gjXE4+0kcRoR+iiqqhc5hBPeGy8/5XB74npqAoQcSvavCA06OB823TL7EL7j0b/NEGIUrxpp6hR4pTzt6JlXaSO5HqXPAjI4d0cR5f3XOTDSPvlScjLNGg5rkXE8h7rUWt6mRqX2JFvogB8zvO7vwuuM2Hgt1N7X3T2ruNQCmE1XZjrjkUTWzmCWqg7jenw7M0G9gRewCkcPwQOIGriSAL9SbbBNIZ+60eA28lYPws4adPUtkeD2cfe168h+alruOMytYrVdxHUtGhoRSUDYxpZgA9lVs8XaVJeeuisri3EhYsbyFlXchyuslVhy5C+uP+5fTAhCzdnmF3GcQfgcv7oY4ebZGuH4KiayLuX08fBXdxYXP4fnybhrHH+BsjS//AEhy8+yVB6n3TbSLmsYi6xsFh9zOcp10WiwXJAphA4rJLKwVJJkFJwuCsLeAXc1vVwHubfmpOj4noThWsD4oxfvBjfwRM5pc0tdqLc1Wf24wvjLbCwG3lrdWPgWINmYCN7ajndeSsTnPzHlvABlV41RdhUnKLDNf6qJxKIPc+24JVi8URxmRzHts8atPUILnga03B1LhuPFM6G3KD7lH+fRgPiDC11un90xqGm17Kd4hha6Z4HdLXEAjp0IUU+IjQkH+uiaIeBFli8mQ1lhSklBzt7fouNTRWaHDn+KIDgwfYYxSSSV5SJJJJSSevuGcTNuxkOo+QnmOnmpbE6fMAehQ5U0xa4OGhGx8UTUtR2kYPXfzSHS3eapqX7A4jDUIEcWJ0YNYnRFrS5o5X+iH6DEmzCx0f0PPy8UaYjIGNs7YoNxzhJ+klP3m7lrT3m+I6hKzUMkQ6i/j6v6zjPgrJTZw1XKt+HgML3sJzNF7XNjbUj2Ujgr5HWbI03GxIIPqCjykp7MA8NVrpaWsfaDL6rVtXjE83VNVEBvfnzTJtcwlWXjfwx7Nsj9HNBc4AZhZtybc9h+CBanDY/u9n6OP6I9NoJU5zNPMbBuUiR1TM3rv4qNbQPmOWPW+h90aYPwI6obnIszltr/JF2CcIMh2bb+rcguNqVp4XkyjL5P3QSwH4f3ymQk7aclb9IyOhpe6ANPDfZaYbgpuDawHgufE1hZpGh0F9ibITy2kG1vwJi2x2FS9e4Dy4wZJ7G/Mrk+jL5BYJnJKRUnQADnsNVIVuL5GWjOvN3/SswuMYhbYxC/DYWyUstMSCCwsI/iaR+apKi4SaRZ12vGjg5jSLjQ9DuD7IywTiV0Ul+R3XXGIG9s6RnySHN6uFz9bogWPSCoMxrpR3JYdwAxPCWwWIaw8h+zFi7lcHcbqBnxRzSWuggB5jsQCPqrDr2Ndu0G2ovrryKCuL4AHMcOdwfSyY6PUbyFbuD6yjYpZZxg4nDRY0lG7xdC6/wDpeFpUcQNf/wCEpG/wslb/APYodbAJltEU7jHL6wH/AIMY8jL/ANa2p8QDXAiNuhvu7l6psFkBcOD3LBjCSXjp7yM0TdP8rnD8ipvBPi2acg/ZybdJP/ygMNWwahm01J4Kzfz29bodcUfFZtW5jmwPjc3fvh17+g5qLdxQJSO6R7b+iGQxPqYahc8NSD6RLrbYRgnidMVrB277kgE32vum5rm/5vobpzisObvdFD5VqoUiYNuUyYgxaM6HTx0TmYxyNs1zb77jVDhak3TZTwjOROi09GbVMeUkFN0+rZc+UkAEjWyaOYt1PEwYc8TRJJJWlZ7KxGl5rTB5LZmeo/NSIcHt01BTKKnyytP9bLzhTZcGXow1X3VlWjDHwXacwPxUfgUkjTbldTWMu77dPNRj5g1yDvXZaQD7htJ3VbcQijha7UgXTi6h6PFG23unsNaCbJjp9SgGPcXWVODzHMjAQQdivNHGlKymrZ4Q5gDX3bd9iGv74boNLXt5AL0DimPRwxvc9waGgkkm1rLypiD31M80xDnF73v1BPzOuB7WA8kXUy3MT8S9XkrHA7h9wb8RpKMdm+MVMO4yyXkZfcNJ3H7p678la/D3HVDVj9m4NfzikAZID/DfvDXcXC8yOwx4scrmuF723056ap5hGKSRPaRdxaQW5gTbXruF23TKQSuMzUHc2HyJ6wjxRl7BQPFdE6VzSD8puPYqG4X4iZVxXYbSsA7RhPeHiP8AM08nKeFeCBfcJJbfYR434xN0p8b7l5gNxJw3I7LK292izgPxsheubI1uoP6K7qfI8WNlG4rwk117NBurVsyjOMia+ZSdrcSm6KJ7jcaWPMX+iKKM5mFrtraX5EbJpxPw7NTBz42h0ZvnFnAi+l+7t7KEpeJMrfkcR1a4P/O59QtyrWjcISrovEe1nO6CeMXi8Y8z+Cn63iSO17nyyuzeO6CsZxLt5Mw0FgGjwHVF6Glw25hBddeuzaDyYxstwFq1bgpsYkEyFs1qQC6saqEzQTLWrOVdWR32T2kphm7wWZOJuq5kaGp1GU5q6UHVqb5LKuciX24MfDVig547EqVgm0IKaVNI51y0EgbkBRODOWDI4kesFbWWuXkNb6DrcogQUw2Z8Lp5aKKoiOYujD8nOx1FvGyCXgglrgQQbEHQgjkRyXo/hDGI44oqe4JjjYw+OVob+Sgvid8LxUB1VRsHaHWRu2bxHQ/ilen1xLlLOs8Qu7T4AI44lFOatMq71VG+NxbIxzHDcOBafquV03BgJntCmpOzJA+Xl4LpMLa9FxwXFWzxhw35joU8kbolz0KU3JNCSG5kDxPKWs7QC9hfRU3jfGUryQ0ltjr1V41NNnjdGd9bfiFR3H+FGnqA4Cwlbf8A92zh+fql+xWt3Ed/5jLTv9G34kpwvjxA77rnzRZNxIGMzX2VQYZOY36uuPNTuIVpMRsTtqh7dPh+IeCGTmcPili0r6qMtkIikgjkAvZubM9rvq2/qgioxBwIGfMPPl7bqS4oqjIynF9WNe30Lgf1Q+abqU8oQBBmJ7WZWIWO/t4N8vdN9Nd/4j77WSdXEjK22/zBtvSx8eajXN1ThosEQVAmIsYmSuEY7NTytlidle07jUEcw4X7zSBqOfgbFXbw7xFHiEPaR9yVoHaxX1aTzb/mYeR9DqCvPolUtgONS08zJInZXDY7gg7tcObTzHlsQCg9VpluX7wim4q0uKtxmWAnnbdS/DvHwmFtiORUdHUMr6YTMADwLSR3vY2uRfmOYKEn4Q+GXO1wa396+vhokVY25UnBEasq2jJEuOPEY5RZwF/xQxi3AOHvJc6nykm94iWa9e7YXUXhOKXDbuB62Nx7ooiqLtsdQui51/MwNAU8dSvOIfhTCY3PpTKSBqwuLrj2vdVhLhUQNj2gI3Glx4WIuvStETG+4TXi/C6J8L5paaJ7mtvcsF/fdG6bWsAQxmFla7sYzPOLcPg5mT3Z+idQ8Pwu2dJ/oKUkHbzhkbWx9o8Na1t7NzG3ra9/Reh3cG0ogjgMTSwNGlrE253HNHX6o1AGYCtM4IlDs4Kicy4fJfybZb4N8PPtMgYx7gddw2+nhe6vDEeH6KOBzYYWROsbOa3W/UncoH+GeFTsxRskrXGN7JWtebZS7QgWG2jSsq9Y1mVVh9pZqU279pnXDf8A+eoni76mVp8GM/NRHFHwvpqK/wD2uYnkCxg16aEL0C2y8+/HOR7MSytf3TAx9r6Al0jD/sCKC27QN3vmCKy7icfygHPSOB0c4jqXEfmi/DuA+1wKatu7tmSuLO8bOhYWseCOZvnIPgEBAOcdXX9SvSHw9pmVGBtpxpmhfG7l3nh1z7uutm44nQT3PPUVM8Xvm9VIYIXmOUNBIza6HpYq36H4YxCAGoeGNAvK5zgPPvHYboZ4j+JVBRsNPhlPHLa4Msjf2V9iWt0Mh/eNh5oRXe1fpWEEpW3cqyPDZHyZW2uTYXIFrm3NPKDDxFVBkpBLH2Nj3bjxtrrZc5sdlmmEkjgTmB7rWsaNb2DWgABYr6rNM9x5uvfnqizu6+0xXZ+77z0Fw9wpC9geDd7tc19fdP8A/FTTS9jKd/lJ+8P1Cqrg/wCIMlOA1xzN/r2U98UMcFRRxTxOtIx42OtnaG68+dO28KeD8xjvzyeVhXxBhNHWsLZWNJOztLjxBVPY38KKmOYthHaR2Ba7nY8j4pzg/GDnWa82cFY+EcV/shex8VcPfpjj/wAnfDXYMid+DsY7KYA/K42P5Ky1SdBNYgq38IrRLAx45j6jQ/UIzQ291mC66oDDicqh+SQeOoQH8X6Nr6ZsnNj/APdofqjvG3NDWE/NmAb433+gJ9EAcdVIfC+P+r7oazNdu31nMmnXcA0p9k1tNFIU1fpb+rKEncQbdFqyrI5/36Jga901Fu0x1jUN7EbBQ73gbalSH22/lzTiDDWy6XA6LRTsGGmLrvOVg9KDa/jb81mxsjLD+Go5Y5Yr/tWtzs82ENI8jmQtVNsCLWI3HO43/Bapcr8CYvSU5Ma5khUW2XC66Fi2wIOGMtP4eY7kkbc92QZXDx5fn7qw8RoA5pyAa6jzVHcLVVreDvZXrw/ViRjb721C8xr6tlmRHtD5TdBJmGyMJJG+ott5KRbxAGtsTqOqOf8ADRbYEIT4k4Tabub3Tz6LAHP7pYXKxwJ0wzHQ69yovjPHS6mkY3TT1UDgZeJnNOw89dV34pYQzz9tVoK9toEuQCuZW2F1+Wdjhu1wIvtprZej8C4yoq1rckzWy5L9m45XiwBcDfQlvOxK87w4eG9oXWBAu3zBvZR0ldYhzb2+8OV/JPTUlvqKXBUc9y/5MXZK0uBuNVE8FYs4YgIr/sySbHkbHboqxwvid0Zy3Nul7j0R1wZXMMxlA7wFh4udoAln8MaCT6h4tFqbRLOxviiOjjnqJT3IhoBa73n5WNvzOi8zcScTSVtQ+om1e86AbNaL5WN8APe6J/iPxKa2cU8V3RQuNg0E9pLqHvtuQL5R69UC1dM6Nxa8ZXD7v6ptplIT6uzzFNgwcjqbRTWOul/VXf8ABbiKMXpw7lcX8LKh2m5T7DcXfC8PjeWPbs4aen0WltZYDaeRIlg5De5K8Z4vLJVVTDLI6IVM2VheS0ASut3b20GyHQwk2AJPIDVOzV5nFzgHZiS4k7km5Nx1JR1hVVh3+F1UhgjZURtAifcl/aOIyFhJ5HXTou7tgAxK43EnMruAd4KSxXD3Rhj+Tx9RyTaqrw9/aBoa/dwHyl19XAcr726rrV426RmRxFgbjTUFXIbIInFKgERvFVW8FJHFyYjHfQ7dLjUKDJW8b1w1g9zq2kQy4i4ec2nirYh3Htb2lvunRt/VccN4oyxgE6qxPhNJHV0DqWXUDMxwP+VxNlTGLYU+mnlgf80T3MPK+U2v5EWPqgqlFu6t+1P9oXZa1ZBT2JaXbZYmnqrG+GVeXQvjP3Tmbfo7f6g+6rTiCPs+wi5loJ9dVanAWHdnHfmQP1QFBxapHsn+kK1WDUczOJjtqoOBJbCXNA5ZyBmPmNvdV5x3VWlkHl+Cs90UdPAX3AHfe4+LnF7ifUkrz7xbxS2eZ0sZu2+l9OfMHUdfZdrqey0tMksVU/HEgcXms7z6BR8UJkcBcDXa9vMm/kVrW4iZDfbwvp/fU+6aZk8RMCL3fJ+0eTuLSRcEX0I1B8uq6U1e5uxTJhvp7LAXSgPcqHIORDvgKYyVUn/pZz6gNI+tkP8AFQy1D7aB3etyu69/rdE3wipgZqh5Py0xbb/zHC/0b9UPcYi8x8Dl9v6KBUgaoqPgQwgmjcfmDxTiDVNrrvTjnt1PII9hxAV7j6gmMUgIGmx/mrKwbiC2Wz9Ra2vLmqsNQb335C4/qylKetaSC0uYdNzceltQgdTp/KOYy014TIlyVvH8sAbkDXX63/JY4mxCeWm7TZptcDS1+p6IU4cBqZo2P3FyfIK1X4e2Snkh5lhA87afVJGUIQvuHEqv1YlYcP4wWyASWN9NVKY8ztQO80N80GYiHR6/e/PZT2GYdFKwGaoDSNxsB59VvYo4eXB9SHxDD+0OSMb6ZlB4hwk+MHIc3Mjn6dVZzHUkDLteHnqdvQKvcZ4ldJMXNPdB0A8FvprbGbCDj7zG6uvGX7kFRt1Fxe24Vx082Higina+KEx5szI35S6Qxub3m/M5+uiralmjnde4ZLbc6Nd4P6dMw25phj4MclnsykAX0F7b77EHqjGHkIU8QMp413KeIqziJ7Rlga2BhGvZizneLpPmd7ofcSTcn1K3nlufw8uS45kciheoDY5bszZw0XNbElYIstJlNmyWWzpNFySXMSTZbE3Wl0muI2XZJsFu1a51hrlwiQQ3+G3EBpajfuu39P7qy+JvhzT4jOapri0yNbnyk2LmjLfzsG+youkqLW+iNcK47ljjDQ46JXfXYH31+4wrKMoDeoScSxdpioYPljytPS9hp9QtcT+NDoZOxpmtDRI0PmPfuGuGdrI9NLXGa+p26oCr+N5ZTPtGZ5Mxcw94AEkMzEHS+U3FicvTRQYrGs+TV1rZzuOuUHqNFenR7SGbsdTluoDrgfzhjxv8S6iokfGyR7aUtyxx2Y0uY4auedSC7XS9wDbrcElnLgAdhoB0XMuusJgqBRgQIsTEkkkrSsyDZbZyVqstUklv/BOmjkhqo/v9x17a5XNLd+mZp90G8e4Q+nqZGO2cczT1F1p8OuIjR1rXE913cePBxbr7hWr8SeHhV0wlZqW95pHl+CSWP/D6vcemjSseWnaJ5/TiKosLbjpcjXkdFmqpS0kEWI3CUdM0/ePoE5yMZi7aQcTm6Xly/Nb089k5NG0Da58/yTgYK5re0eLMuB5k7Dw/ksy69TVa37hh8LsQvWtHIxkDzG6tZmMNbO1uYAk2t6Lz7wxi32esifsGyWNujtCEa8YYqY6uNzeRvcdNCPzSfV6YtcMexGVFoas7vxIrirEPs9bUQvF2tkJb4B4Egt/8lDTziRtmu0U38Ww11THMP+NECfEssPwI9kBhxGyPpqDorDgwazUMjFDzJaWmkto4uHS6YlxBsdCsR1rhzTsVrZBaQeThuFuFK9zIsr9HmNRKbg8winCMXiqWCmqxptFKNXxk9Oo6t2PghielLdd28iFza5cesOP8GRLGQ4PXsSU4j4WlpHDPYxu/7uVurHjfQ8jbkdfNRDhp4I34W40DWGnqmiWB+ha/W1+dzsfH8F24i+G/cNRQu7aE6ln32dR+9b3WS6gqdlvB+fRlmoBG6vkSvQbJELpLFY2IseYXKyNgRGIisLa6wuzkwkti1aqSRJJJKSTdj04bUpos3VSuZ0EiZeNSsEraXf1K0VpyJZWFlSSYSSSUkmQF0bEb2I99FzBWzXnqpOidSyxFvX+uivn4U439pozE/V0fdN+lhZUKw67oq4KxyWll/ZH5gbgi4KX66ny1/cQzTPg4+Y6+JOENgqTk0Drn6oeopGAWfYdTqLD8064uxeSeVxkI35aIdc8laUVnxAEyttmLCQIU0+J00Z7uY+Lm6n15KZrscpaiGKJ73MZG5zrRs1c4gAEl3QXG33iq8uu0TlG0q53ZOZddY23bgYhO7BqJxzMqJGne0kYI08W/opvF5KSphYW1UTJWizhKJGg+IcGnSyrvOVgrp0xYgljx+JwakAEKvcMuIXdtQRvzNead2RzmkkWdYDUgHpyQb9UVcB/tHywO1jkYQ4elwR0KFozy6q1I2lk+D/mZ3/Xh/n/U1JWoK2kbYrDAiINO9PWFunLn0XXIHat08P0/RNQNVhjrHRVK+xNFf0Y4BRHwtxjLRvBBuzmDqCOhHMfUcuhgW95pJ3GxWjVi6K42sJurFDxLarsHpMVjMsQDZgLvaDZ2o3B+8L8/exVc4twjLFctu9o3sO83+Ju/qNFnAMQkilaY3FpzaEcjbceP0OxurMxc9pSQ1RGWVzQXFmgub8vRLyz6VgAcqfmHhE1C5I5lKOYsjbVGvEWHRup+3ygSZrOLdA7xLdr+IsgxxTOq0WDIi62nxtgzQFYypLchazHGZySXZzBluuK7KRJJJKST/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lastinieblasdelamente.files.wordpress.com/2011/09/quema_de_libros_.jpg?w=428&amp;h=2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76672"/>
            <a:ext cx="2448272" cy="29523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77734" y="3573016"/>
            <a:ext cx="8468091" cy="3108543"/>
          </a:xfrm>
          <a:prstGeom prst="rect">
            <a:avLst/>
          </a:prstGeom>
        </p:spPr>
        <p:txBody>
          <a:bodyPr wrap="square">
            <a:spAutoFit/>
          </a:bodyPr>
          <a:lstStyle/>
          <a:p>
            <a:pPr algn="ctr"/>
            <a:r>
              <a:rPr lang="es-CO" sz="2800" dirty="0">
                <a:solidFill>
                  <a:srgbClr val="FF0000"/>
                </a:solidFill>
              </a:rPr>
              <a:t>Lo lograron </a:t>
            </a:r>
            <a:r>
              <a:rPr lang="es-CO" sz="2800" dirty="0" smtClean="0">
                <a:solidFill>
                  <a:srgbClr val="FF0000"/>
                </a:solidFill>
              </a:rPr>
              <a:t>«con el pretexto de reverenciar las Escrituras, Roma las había mantenido aprisionadas en una lengua desconocida, y las había ocultado al pueblo». Prohibiendo </a:t>
            </a:r>
            <a:r>
              <a:rPr lang="es-CO" sz="2800" dirty="0">
                <a:solidFill>
                  <a:srgbClr val="FF0000"/>
                </a:solidFill>
              </a:rPr>
              <a:t>la circulación y lectura de los dos «testigos», el Antiguo y el Nuevo Testamento, y matando a los fieles hijos de Dios. Mientras que </a:t>
            </a:r>
            <a:r>
              <a:rPr lang="es-CO" sz="2800" dirty="0" smtClean="0">
                <a:solidFill>
                  <a:srgbClr val="FF0000"/>
                </a:solidFill>
              </a:rPr>
              <a:t>por otro lado, tomaba </a:t>
            </a:r>
            <a:r>
              <a:rPr lang="es-CO" sz="2800" dirty="0">
                <a:solidFill>
                  <a:srgbClr val="FF0000"/>
                </a:solidFill>
              </a:rPr>
              <a:t>fuerza el ateísmo en esa época, como lo confirma el C.S.</a:t>
            </a:r>
          </a:p>
        </p:txBody>
      </p:sp>
    </p:spTree>
    <p:extLst>
      <p:ext uri="{BB962C8B-B14F-4D97-AF65-F5344CB8AC3E}">
        <p14:creationId xmlns:p14="http://schemas.microsoft.com/office/powerpoint/2010/main" val="159735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t>¿Qué había querido hacer Lucifer en el cielo?</a:t>
            </a:r>
            <a:endParaRPr lang="es-CO" dirty="0"/>
          </a:p>
        </p:txBody>
      </p:sp>
      <p:sp>
        <p:nvSpPr>
          <p:cNvPr id="3" name="2 Marcador de contenido"/>
          <p:cNvSpPr>
            <a:spLocks noGrp="1"/>
          </p:cNvSpPr>
          <p:nvPr>
            <p:ph idx="1"/>
          </p:nvPr>
        </p:nvSpPr>
        <p:spPr>
          <a:xfrm>
            <a:off x="457200" y="1600200"/>
            <a:ext cx="5842992" cy="5069160"/>
          </a:xfrm>
        </p:spPr>
        <p:txBody>
          <a:bodyPr>
            <a:normAutofit/>
          </a:bodyPr>
          <a:lstStyle/>
          <a:p>
            <a:pPr marL="0" indent="0" algn="ctr">
              <a:buNone/>
            </a:pPr>
            <a:r>
              <a:rPr lang="es-CO" dirty="0" smtClean="0"/>
              <a:t>El Dragón, había querido ocupar el lugar del Padre. </a:t>
            </a:r>
            <a:r>
              <a:rPr lang="es-CO" dirty="0" smtClean="0">
                <a:solidFill>
                  <a:srgbClr val="FF0000"/>
                </a:solidFill>
              </a:rPr>
              <a:t>Isaías 14:13-14</a:t>
            </a:r>
            <a:r>
              <a:rPr lang="es-CO" dirty="0" smtClean="0"/>
              <a:t>. Tú </a:t>
            </a:r>
            <a:r>
              <a:rPr lang="es-CO" dirty="0"/>
              <a:t>que decías en tu corazón: </a:t>
            </a:r>
            <a:r>
              <a:rPr lang="es-CO" dirty="0" smtClean="0"/>
              <a:t> </a:t>
            </a:r>
            <a:r>
              <a:rPr lang="es-CO" dirty="0"/>
              <a:t>"Subiré al cielo. </a:t>
            </a:r>
            <a:r>
              <a:rPr lang="es-CO" dirty="0" smtClean="0"/>
              <a:t> </a:t>
            </a:r>
            <a:r>
              <a:rPr lang="es-CO" dirty="0"/>
              <a:t>En lo alto, junto a las estrellas de Dios, </a:t>
            </a:r>
            <a:r>
              <a:rPr lang="es-CO" dirty="0" smtClean="0"/>
              <a:t>levantaré </a:t>
            </a:r>
            <a:r>
              <a:rPr lang="es-CO" dirty="0"/>
              <a:t>mi trono </a:t>
            </a:r>
            <a:r>
              <a:rPr lang="es-CO" dirty="0" smtClean="0"/>
              <a:t> </a:t>
            </a:r>
            <a:r>
              <a:rPr lang="es-CO" dirty="0"/>
              <a:t>y en el monte del testimonio me sentaré, </a:t>
            </a:r>
            <a:r>
              <a:rPr lang="es-CO" dirty="0" smtClean="0"/>
              <a:t>en </a:t>
            </a:r>
            <a:r>
              <a:rPr lang="es-CO" dirty="0"/>
              <a:t>los extremos del norte; </a:t>
            </a:r>
            <a:r>
              <a:rPr lang="es-CO" b="1" baseline="30000" dirty="0" smtClean="0"/>
              <a:t>14 </a:t>
            </a:r>
            <a:r>
              <a:rPr lang="es-CO" dirty="0"/>
              <a:t>sobre las alturas de las nubes subiré </a:t>
            </a:r>
            <a:r>
              <a:rPr lang="es-CO" dirty="0" smtClean="0"/>
              <a:t> </a:t>
            </a:r>
            <a:r>
              <a:rPr lang="es-CO" dirty="0"/>
              <a:t>y seré semejante al Altísimo"</a:t>
            </a:r>
            <a:r>
              <a:rPr lang="es-CO" dirty="0" smtClean="0"/>
              <a:t>. </a:t>
            </a:r>
          </a:p>
          <a:p>
            <a:endParaRPr lang="es-CO" dirty="0"/>
          </a:p>
          <a:p>
            <a:endParaRPr lang="es-CO" dirty="0" smtClean="0"/>
          </a:p>
          <a:p>
            <a:endParaRPr lang="es-CO" dirty="0"/>
          </a:p>
        </p:txBody>
      </p:sp>
      <p:pic>
        <p:nvPicPr>
          <p:cNvPr id="1026" name="Picture 2" descr="http://t0.gstatic.com/images?q=tbn:ANd9GcT4PmYhDxvKGE5ija8y69nGibDYL3AlAAhJE5GBVKAObQmemDMGF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988840"/>
            <a:ext cx="2664296"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019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16016" y="620688"/>
            <a:ext cx="3970784" cy="5688632"/>
          </a:xfrm>
        </p:spPr>
        <p:txBody>
          <a:bodyPr>
            <a:normAutofit lnSpcReduction="10000"/>
          </a:bodyPr>
          <a:lstStyle/>
          <a:p>
            <a:pPr marL="0" indent="0" algn="ctr">
              <a:buNone/>
            </a:pPr>
            <a:r>
              <a:rPr lang="es-CO" dirty="0" smtClean="0"/>
              <a:t>Pero en lugar de lograr su propósito: ¿Qué hizo Dios con él?</a:t>
            </a:r>
          </a:p>
          <a:p>
            <a:pPr marL="0" indent="0" algn="ctr">
              <a:buNone/>
            </a:pPr>
            <a:endParaRPr lang="es-CO" dirty="0"/>
          </a:p>
          <a:p>
            <a:pPr marL="0" indent="0" algn="ctr">
              <a:buNone/>
            </a:pPr>
            <a:r>
              <a:rPr lang="es-CO" dirty="0"/>
              <a:t> </a:t>
            </a:r>
            <a:r>
              <a:rPr lang="es-CO" dirty="0" smtClean="0"/>
              <a:t>«por </a:t>
            </a:r>
            <a:r>
              <a:rPr lang="es-CO" dirty="0"/>
              <a:t>lo que yo te eché del monte de Dios, y te arrojé de entre las piedras del fuego, oh querubín </a:t>
            </a:r>
            <a:r>
              <a:rPr lang="es-CO" dirty="0" smtClean="0"/>
              <a:t>protector….</a:t>
            </a:r>
            <a:r>
              <a:rPr lang="es-CO" dirty="0"/>
              <a:t> yo te arrojaré </a:t>
            </a:r>
            <a:r>
              <a:rPr lang="es-CO" dirty="0" smtClean="0"/>
              <a:t>por» </a:t>
            </a:r>
            <a:r>
              <a:rPr lang="es-CO" dirty="0"/>
              <a:t>tierra</a:t>
            </a:r>
            <a:r>
              <a:rPr lang="es-CO" dirty="0" smtClean="0"/>
              <a:t>;.. </a:t>
            </a:r>
          </a:p>
          <a:p>
            <a:pPr marL="0" indent="0" algn="ctr">
              <a:buNone/>
            </a:pPr>
            <a:r>
              <a:rPr lang="es-CO" dirty="0" smtClean="0">
                <a:solidFill>
                  <a:srgbClr val="FF0000"/>
                </a:solidFill>
              </a:rPr>
              <a:t>(Eze.28:16,17).</a:t>
            </a:r>
            <a:endParaRPr lang="es-CO" dirty="0">
              <a:solidFill>
                <a:srgbClr val="FF0000"/>
              </a:solidFill>
            </a:endParaRPr>
          </a:p>
        </p:txBody>
      </p:sp>
      <p:pic>
        <p:nvPicPr>
          <p:cNvPr id="2050" name="Picture 2" descr="http://t3.gstatic.com/images?q=tbn:ANd9GcRLcs5BQoe5-5Gm6dTI_mQYJ9RtWfqpEUBxvmB-Rt6SwKg0sNaWz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4032448"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27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40960" cy="6120680"/>
          </a:xfrm>
        </p:spPr>
        <p:txBody>
          <a:bodyPr>
            <a:normAutofit lnSpcReduction="10000"/>
          </a:bodyPr>
          <a:lstStyle/>
          <a:p>
            <a:pPr marL="0" indent="0" algn="ctr">
              <a:buNone/>
            </a:pPr>
            <a:endParaRPr lang="es-CO" dirty="0" smtClean="0"/>
          </a:p>
          <a:p>
            <a:pPr marL="0" indent="0" algn="ctr">
              <a:buNone/>
            </a:pPr>
            <a:r>
              <a:rPr lang="es-CO" dirty="0" smtClean="0"/>
              <a:t>La Biblia nos dice que lo que no logro </a:t>
            </a:r>
            <a:r>
              <a:rPr lang="es-CO" dirty="0"/>
              <a:t>realizar </a:t>
            </a:r>
            <a:r>
              <a:rPr lang="es-CO" dirty="0" smtClean="0"/>
              <a:t>Satanás en </a:t>
            </a:r>
            <a:r>
              <a:rPr lang="es-CO" dirty="0"/>
              <a:t>el cielo lo </a:t>
            </a:r>
            <a:r>
              <a:rPr lang="es-CO" dirty="0" smtClean="0"/>
              <a:t>intentara </a:t>
            </a:r>
            <a:r>
              <a:rPr lang="es-CO" dirty="0"/>
              <a:t>hacer en la tierra </a:t>
            </a:r>
            <a:r>
              <a:rPr lang="es-CO" b="1" dirty="0" smtClean="0">
                <a:solidFill>
                  <a:srgbClr val="FF0000"/>
                </a:solidFill>
              </a:rPr>
              <a:t>2 </a:t>
            </a:r>
            <a:r>
              <a:rPr lang="es-CO" b="1" dirty="0">
                <a:solidFill>
                  <a:srgbClr val="FF0000"/>
                </a:solidFill>
              </a:rPr>
              <a:t>Tes.2:3-4</a:t>
            </a:r>
            <a:r>
              <a:rPr lang="es-CO" dirty="0"/>
              <a:t>.</a:t>
            </a:r>
            <a:r>
              <a:rPr lang="es-CO" b="1" baseline="30000" dirty="0"/>
              <a:t> </a:t>
            </a:r>
            <a:endParaRPr lang="es-CO" b="1" baseline="30000" dirty="0" smtClean="0"/>
          </a:p>
          <a:p>
            <a:pPr marL="0" indent="0" algn="ctr">
              <a:buNone/>
            </a:pPr>
            <a:endParaRPr lang="es-CO" dirty="0" smtClean="0"/>
          </a:p>
          <a:p>
            <a:pPr marL="0" indent="0" algn="ctr">
              <a:buNone/>
            </a:pPr>
            <a:r>
              <a:rPr lang="es-CO" i="1" dirty="0" smtClean="0">
                <a:solidFill>
                  <a:srgbClr val="0070C0"/>
                </a:solidFill>
              </a:rPr>
              <a:t>¡Nadie </a:t>
            </a:r>
            <a:r>
              <a:rPr lang="es-CO" i="1" dirty="0">
                <a:solidFill>
                  <a:srgbClr val="0070C0"/>
                </a:solidFill>
              </a:rPr>
              <a:t>os engañe de ninguna manera!, pues no vendrá </a:t>
            </a:r>
            <a:r>
              <a:rPr lang="es-CO" i="1" dirty="0" smtClean="0">
                <a:solidFill>
                  <a:srgbClr val="0070C0"/>
                </a:solidFill>
              </a:rPr>
              <a:t>(Cristo) sin </a:t>
            </a:r>
            <a:r>
              <a:rPr lang="es-CO" i="1" dirty="0">
                <a:solidFill>
                  <a:srgbClr val="0070C0"/>
                </a:solidFill>
              </a:rPr>
              <a:t>que antes venga la </a:t>
            </a:r>
            <a:r>
              <a:rPr lang="es-CO" i="1" dirty="0" smtClean="0">
                <a:solidFill>
                  <a:srgbClr val="0070C0"/>
                </a:solidFill>
              </a:rPr>
              <a:t>apostasía</a:t>
            </a:r>
            <a:r>
              <a:rPr lang="es-CO" i="1" baseline="30000" dirty="0">
                <a:solidFill>
                  <a:srgbClr val="0070C0"/>
                </a:solidFill>
              </a:rPr>
              <a:t> </a:t>
            </a:r>
            <a:r>
              <a:rPr lang="es-CO" i="1" dirty="0" smtClean="0">
                <a:solidFill>
                  <a:srgbClr val="0070C0"/>
                </a:solidFill>
              </a:rPr>
              <a:t>y </a:t>
            </a:r>
            <a:r>
              <a:rPr lang="es-CO" i="1" dirty="0">
                <a:solidFill>
                  <a:srgbClr val="0070C0"/>
                </a:solidFill>
              </a:rPr>
              <a:t>se manifieste el hombre de pecado</a:t>
            </a:r>
            <a:r>
              <a:rPr lang="es-CO" i="1" dirty="0" smtClean="0">
                <a:solidFill>
                  <a:srgbClr val="0070C0"/>
                </a:solidFill>
              </a:rPr>
              <a:t>, </a:t>
            </a:r>
            <a:r>
              <a:rPr lang="es-CO" i="1" dirty="0">
                <a:solidFill>
                  <a:srgbClr val="0070C0"/>
                </a:solidFill>
              </a:rPr>
              <a:t>el hijo de perdición</a:t>
            </a:r>
            <a:r>
              <a:rPr lang="es-CO" i="1" dirty="0" smtClean="0">
                <a:solidFill>
                  <a:srgbClr val="0070C0"/>
                </a:solidFill>
              </a:rPr>
              <a:t>, </a:t>
            </a:r>
            <a:r>
              <a:rPr lang="es-CO" b="1" i="1" baseline="30000" dirty="0" smtClean="0">
                <a:solidFill>
                  <a:srgbClr val="0070C0"/>
                </a:solidFill>
              </a:rPr>
              <a:t>4 </a:t>
            </a:r>
            <a:r>
              <a:rPr lang="es-CO" i="1" dirty="0">
                <a:solidFill>
                  <a:srgbClr val="0070C0"/>
                </a:solidFill>
              </a:rPr>
              <a:t>el cual se opone y se levanta contra todo lo que se llama Dios o es objeto de culto; tanto, que se sienta en el templo de Dios como Dios, haciéndose pasar por Dios.</a:t>
            </a:r>
            <a:r>
              <a:rPr lang="es-CO" dirty="0"/>
              <a:t> </a:t>
            </a:r>
          </a:p>
          <a:p>
            <a:endParaRPr lang="es-CO" dirty="0"/>
          </a:p>
          <a:p>
            <a:endParaRPr lang="es-CO" dirty="0"/>
          </a:p>
        </p:txBody>
      </p:sp>
    </p:spTree>
    <p:extLst>
      <p:ext uri="{BB962C8B-B14F-4D97-AF65-F5344CB8AC3E}">
        <p14:creationId xmlns:p14="http://schemas.microsoft.com/office/powerpoint/2010/main" val="96626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fontScale="92500" lnSpcReduction="10000"/>
          </a:bodyPr>
          <a:lstStyle/>
          <a:p>
            <a:pPr marL="0" indent="0" algn="ctr">
              <a:buNone/>
            </a:pPr>
            <a:r>
              <a:rPr lang="es-CO" dirty="0"/>
              <a:t>Estas predicciones advertían de la presencia de </a:t>
            </a:r>
            <a:r>
              <a:rPr lang="es-CO" dirty="0" smtClean="0"/>
              <a:t>fuerzas </a:t>
            </a:r>
            <a:r>
              <a:rPr lang="es-CO" dirty="0"/>
              <a:t>siniestras que </a:t>
            </a:r>
            <a:r>
              <a:rPr lang="es-CO" i="1" dirty="0">
                <a:solidFill>
                  <a:srgbClr val="0070C0"/>
                </a:solidFill>
              </a:rPr>
              <a:t>ya obraban en la </a:t>
            </a:r>
            <a:r>
              <a:rPr lang="es-CO" i="1" dirty="0" smtClean="0">
                <a:solidFill>
                  <a:srgbClr val="0070C0"/>
                </a:solidFill>
              </a:rPr>
              <a:t>iglesia (en los días de Pablo)</a:t>
            </a:r>
            <a:r>
              <a:rPr lang="es-CO" dirty="0" smtClean="0"/>
              <a:t>, fuerzas </a:t>
            </a:r>
            <a:r>
              <a:rPr lang="es-CO" dirty="0"/>
              <a:t>que  presagiaban </a:t>
            </a:r>
            <a:r>
              <a:rPr lang="es-CO" dirty="0" smtClean="0"/>
              <a:t>herejía, </a:t>
            </a:r>
            <a:r>
              <a:rPr lang="es-CO" dirty="0"/>
              <a:t>cismas </a:t>
            </a:r>
            <a:r>
              <a:rPr lang="es-CO" dirty="0" smtClean="0"/>
              <a:t>(o sea División) y apostasía </a:t>
            </a:r>
            <a:r>
              <a:rPr lang="es-CO" dirty="0"/>
              <a:t>de </a:t>
            </a:r>
            <a:r>
              <a:rPr lang="es-CO" dirty="0" smtClean="0"/>
              <a:t>proposiciones </a:t>
            </a:r>
            <a:r>
              <a:rPr lang="es-CO" dirty="0"/>
              <a:t>mayores. Pretendiendo poseer privilegios  y autoridad que pertenecen solo a Dios</a:t>
            </a:r>
            <a:r>
              <a:rPr lang="es-CO" dirty="0" smtClean="0"/>
              <a:t>.</a:t>
            </a:r>
          </a:p>
        </p:txBody>
      </p:sp>
      <p:sp>
        <p:nvSpPr>
          <p:cNvPr id="2" name="1 Rectángulo"/>
          <p:cNvSpPr/>
          <p:nvPr/>
        </p:nvSpPr>
        <p:spPr>
          <a:xfrm>
            <a:off x="179512" y="3085103"/>
            <a:ext cx="4968552" cy="3539430"/>
          </a:xfrm>
          <a:prstGeom prst="rect">
            <a:avLst/>
          </a:prstGeom>
        </p:spPr>
        <p:txBody>
          <a:bodyPr wrap="square">
            <a:spAutoFit/>
          </a:bodyPr>
          <a:lstStyle/>
          <a:p>
            <a:pPr algn="ctr"/>
            <a:r>
              <a:rPr lang="es-CO" sz="3200" dirty="0"/>
              <a:t>Este instrumento (del dragón) finalmente engañaría a la mayoría de los cristianos, para que aceptasen su liderazgo, y así aseguraría el dominio de la </a:t>
            </a:r>
            <a:r>
              <a:rPr lang="es-CO" sz="3200" dirty="0" smtClean="0"/>
              <a:t>iglesia </a:t>
            </a:r>
            <a:r>
              <a:rPr lang="es-CO" sz="3200" dirty="0" smtClean="0">
                <a:solidFill>
                  <a:srgbClr val="FF0000"/>
                </a:solidFill>
              </a:rPr>
              <a:t>(Lea Hec.20:29,30)</a:t>
            </a:r>
            <a:endParaRPr lang="es-CO" sz="3200" dirty="0">
              <a:solidFill>
                <a:srgbClr val="FF0000"/>
              </a:solidFill>
            </a:endParaRPr>
          </a:p>
        </p:txBody>
      </p:sp>
      <p:pic>
        <p:nvPicPr>
          <p:cNvPr id="1026" name="Picture 2" descr="http://t2.gstatic.com/images?q=tbn:ANd9GcSDY6I3AGRCT0iG8guYwtLx5z7dGF_lb6wY4jnmiOqIXu92TsT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240396"/>
            <a:ext cx="3456384" cy="3384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466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500" fill="hold"/>
                                        <p:tgtEl>
                                          <p:spTgt spid="1026"/>
                                        </p:tgtEl>
                                        <p:attrNameLst>
                                          <p:attrName>ppt_w</p:attrName>
                                        </p:attrNameLst>
                                      </p:cBhvr>
                                      <p:tavLst>
                                        <p:tav tm="0">
                                          <p:val>
                                            <p:fltVal val="0"/>
                                          </p:val>
                                        </p:tav>
                                        <p:tav tm="100000">
                                          <p:val>
                                            <p:strVal val="#ppt_w"/>
                                          </p:val>
                                        </p:tav>
                                      </p:tavLst>
                                    </p:anim>
                                    <p:anim calcmode="lin" valueType="num">
                                      <p:cBhvr>
                                        <p:cTn id="16" dur="500" fill="hold"/>
                                        <p:tgtEl>
                                          <p:spTgt spid="1026"/>
                                        </p:tgtEl>
                                        <p:attrNameLst>
                                          <p:attrName>ppt_h</p:attrName>
                                        </p:attrNameLst>
                                      </p:cBhvr>
                                      <p:tavLst>
                                        <p:tav tm="0">
                                          <p:val>
                                            <p:fltVal val="0"/>
                                          </p:val>
                                        </p:tav>
                                        <p:tav tm="100000">
                                          <p:val>
                                            <p:strVal val="#ppt_h"/>
                                          </p:val>
                                        </p:tav>
                                      </p:tavLst>
                                    </p:anim>
                                    <p:animEffect transition="in" filter="fade">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1152128"/>
          </a:xfrm>
        </p:spPr>
        <p:txBody>
          <a:bodyPr>
            <a:normAutofit/>
          </a:bodyPr>
          <a:lstStyle/>
          <a:p>
            <a:pPr marL="0" indent="0" algn="ctr">
              <a:buNone/>
            </a:pPr>
            <a:r>
              <a:rPr lang="es-CO" b="1" i="1" dirty="0" smtClean="0">
                <a:solidFill>
                  <a:srgbClr val="FF0000"/>
                </a:solidFill>
              </a:rPr>
              <a:t>¿A quién representa cada uno de estos tres poderes?</a:t>
            </a:r>
          </a:p>
          <a:p>
            <a:pPr marL="0" indent="0">
              <a:buNone/>
            </a:pPr>
            <a:endParaRPr lang="es-CO" dirty="0"/>
          </a:p>
          <a:p>
            <a:endParaRPr lang="es-CO" dirty="0"/>
          </a:p>
        </p:txBody>
      </p:sp>
      <p:sp>
        <p:nvSpPr>
          <p:cNvPr id="2" name="1 Flecha derecha"/>
          <p:cNvSpPr/>
          <p:nvPr/>
        </p:nvSpPr>
        <p:spPr>
          <a:xfrm>
            <a:off x="467544" y="5157192"/>
            <a:ext cx="8280920" cy="1700808"/>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solidFill>
                  <a:srgbClr val="002060"/>
                </a:solidFill>
              </a:rPr>
              <a:t>Falso profeta =  al espíritu Santo, quien descendió como fuego (Hechos 2.1.2;). </a:t>
            </a:r>
            <a:r>
              <a:rPr lang="es-CO" sz="2400" dirty="0">
                <a:solidFill>
                  <a:srgbClr val="FF0000"/>
                </a:solidFill>
              </a:rPr>
              <a:t>Falsa trinidad Apoc.13:14.</a:t>
            </a:r>
          </a:p>
        </p:txBody>
      </p:sp>
      <p:sp>
        <p:nvSpPr>
          <p:cNvPr id="4" name="3 Flecha derecha"/>
          <p:cNvSpPr/>
          <p:nvPr/>
        </p:nvSpPr>
        <p:spPr>
          <a:xfrm>
            <a:off x="467544" y="3284984"/>
            <a:ext cx="8280920" cy="1728192"/>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Bestia que sube de la tierra = a Cristo, quien sube de la tierra.</a:t>
            </a:r>
          </a:p>
        </p:txBody>
      </p:sp>
      <p:sp>
        <p:nvSpPr>
          <p:cNvPr id="5" name="4 Flecha derecha"/>
          <p:cNvSpPr/>
          <p:nvPr/>
        </p:nvSpPr>
        <p:spPr>
          <a:xfrm>
            <a:off x="467544" y="1340768"/>
            <a:ext cx="8280920" cy="1800200"/>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El dragón = al Padre celestial, quién es la fuente de los programas a realizar.</a:t>
            </a:r>
          </a:p>
        </p:txBody>
      </p:sp>
    </p:spTree>
    <p:extLst>
      <p:ext uri="{BB962C8B-B14F-4D97-AF65-F5344CB8AC3E}">
        <p14:creationId xmlns:p14="http://schemas.microsoft.com/office/powerpoint/2010/main" val="397927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1187624" y="3645024"/>
            <a:ext cx="6696744" cy="141845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chemeClr val="tx1"/>
                </a:solidFill>
              </a:rPr>
              <a:t>3- El falso profeta que simboliza a las religiones cristianas que predican falsas profecías.</a:t>
            </a:r>
          </a:p>
        </p:txBody>
      </p:sp>
      <p:sp>
        <p:nvSpPr>
          <p:cNvPr id="5" name="4 Rectángulo redondeado"/>
          <p:cNvSpPr/>
          <p:nvPr/>
        </p:nvSpPr>
        <p:spPr>
          <a:xfrm>
            <a:off x="1162864" y="2057832"/>
            <a:ext cx="6696744" cy="141845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800" dirty="0" smtClean="0">
              <a:solidFill>
                <a:schemeClr val="tx1"/>
              </a:solidFill>
            </a:endParaRPr>
          </a:p>
          <a:p>
            <a:pPr algn="ctr"/>
            <a:r>
              <a:rPr lang="es-CO" sz="2800" dirty="0" smtClean="0">
                <a:solidFill>
                  <a:schemeClr val="tx1"/>
                </a:solidFill>
              </a:rPr>
              <a:t>2-</a:t>
            </a:r>
            <a:r>
              <a:rPr lang="es-CO" sz="2800" dirty="0">
                <a:solidFill>
                  <a:schemeClr val="tx1"/>
                </a:solidFill>
              </a:rPr>
              <a:t> La bestia que simboliza al sistema papal con más de un billón de miembros en el mundo.</a:t>
            </a:r>
            <a:br>
              <a:rPr lang="es-CO" sz="2800" dirty="0">
                <a:solidFill>
                  <a:schemeClr val="tx1"/>
                </a:solidFill>
              </a:rPr>
            </a:br>
            <a:endParaRPr lang="es-CO" sz="2800" dirty="0">
              <a:solidFill>
                <a:schemeClr val="tx1"/>
              </a:solidFill>
            </a:endParaRPr>
          </a:p>
        </p:txBody>
      </p:sp>
      <p:sp>
        <p:nvSpPr>
          <p:cNvPr id="6" name="5 Rectángulo redondeado"/>
          <p:cNvSpPr/>
          <p:nvPr/>
        </p:nvSpPr>
        <p:spPr>
          <a:xfrm>
            <a:off x="1187624" y="332656"/>
            <a:ext cx="6696744" cy="149046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O" sz="2800" dirty="0" smtClean="0">
              <a:solidFill>
                <a:schemeClr val="tx1"/>
              </a:solidFill>
            </a:endParaRPr>
          </a:p>
          <a:p>
            <a:pPr algn="ctr"/>
            <a:r>
              <a:rPr lang="es-CO" sz="2800" dirty="0" smtClean="0">
                <a:solidFill>
                  <a:schemeClr val="tx1"/>
                </a:solidFill>
              </a:rPr>
              <a:t>1-</a:t>
            </a:r>
            <a:r>
              <a:rPr lang="es-CO" sz="2800" dirty="0">
                <a:solidFill>
                  <a:schemeClr val="tx1"/>
                </a:solidFill>
              </a:rPr>
              <a:t> El dragón que simboliza el poder de Satanás ejercido a través del espiritismo, la brujería, etc.</a:t>
            </a:r>
            <a:br>
              <a:rPr lang="es-CO" sz="2800" dirty="0">
                <a:solidFill>
                  <a:schemeClr val="tx1"/>
                </a:solidFill>
              </a:rPr>
            </a:br>
            <a:endParaRPr lang="es-CO" sz="2800" dirty="0">
              <a:solidFill>
                <a:schemeClr val="tx1"/>
              </a:solidFill>
            </a:endParaRPr>
          </a:p>
        </p:txBody>
      </p:sp>
      <p:sp>
        <p:nvSpPr>
          <p:cNvPr id="7" name="6 Rectángulo redondeado"/>
          <p:cNvSpPr/>
          <p:nvPr/>
        </p:nvSpPr>
        <p:spPr>
          <a:xfrm>
            <a:off x="251520" y="5229200"/>
            <a:ext cx="8568952" cy="141845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dirty="0">
                <a:solidFill>
                  <a:schemeClr val="tx1"/>
                </a:solidFill>
              </a:rPr>
              <a:t>Las religiones protestantes que observan el domingo </a:t>
            </a:r>
            <a:r>
              <a:rPr lang="es-CO" sz="2000" dirty="0" smtClean="0">
                <a:solidFill>
                  <a:schemeClr val="tx1"/>
                </a:solidFill>
              </a:rPr>
              <a:t>igual que el papado, y </a:t>
            </a:r>
            <a:r>
              <a:rPr lang="es-CO" sz="2000" dirty="0">
                <a:solidFill>
                  <a:schemeClr val="tx1"/>
                </a:solidFill>
              </a:rPr>
              <a:t>que predican que no hay que guardar la ley de Dios y que creen en la inmortalidad del alma son el falso profeta. El objetivo principal del falso profeta es engañar al </a:t>
            </a:r>
            <a:r>
              <a:rPr lang="es-CO" sz="2000" dirty="0" smtClean="0">
                <a:solidFill>
                  <a:schemeClr val="tx1"/>
                </a:solidFill>
              </a:rPr>
              <a:t>mundo, </a:t>
            </a:r>
            <a:r>
              <a:rPr lang="es-CO" sz="2000" dirty="0">
                <a:solidFill>
                  <a:schemeClr val="tx1"/>
                </a:solidFill>
              </a:rPr>
              <a:t>por esto se le llama el falso profeta.</a:t>
            </a:r>
          </a:p>
        </p:txBody>
      </p:sp>
    </p:spTree>
    <p:extLst>
      <p:ext uri="{BB962C8B-B14F-4D97-AF65-F5344CB8AC3E}">
        <p14:creationId xmlns:p14="http://schemas.microsoft.com/office/powerpoint/2010/main" val="198341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336704"/>
          </a:xfrm>
        </p:spPr>
        <p:txBody>
          <a:bodyPr>
            <a:normAutofit fontScale="77500" lnSpcReduction="20000"/>
          </a:bodyPr>
          <a:lstStyle/>
          <a:p>
            <a:pPr marL="0" indent="0" algn="ctr">
              <a:buNone/>
            </a:pPr>
            <a:r>
              <a:rPr lang="es-CO" dirty="0" smtClean="0"/>
              <a:t>El espiritismo aunque se origino en el Edén con las palabras de Satanás: «</a:t>
            </a:r>
            <a:r>
              <a:rPr lang="es-CO" i="1" dirty="0" smtClean="0">
                <a:solidFill>
                  <a:srgbClr val="0070C0"/>
                </a:solidFill>
              </a:rPr>
              <a:t>no moriréis</a:t>
            </a:r>
            <a:r>
              <a:rPr lang="es-CO" dirty="0" smtClean="0"/>
              <a:t>» En eta época moderna tomo fuerza con el nombre: «doctrina espiritista», </a:t>
            </a:r>
            <a:r>
              <a:rPr lang="es-CO" dirty="0"/>
              <a:t>es una </a:t>
            </a:r>
            <a:r>
              <a:rPr lang="es-CO" dirty="0">
                <a:hlinkClick r:id="rId2" tooltip="Doctrina"/>
              </a:rPr>
              <a:t>doctrina</a:t>
            </a:r>
            <a:r>
              <a:rPr lang="es-CO" dirty="0"/>
              <a:t> nacida en </a:t>
            </a:r>
            <a:r>
              <a:rPr lang="es-CO" dirty="0">
                <a:hlinkClick r:id="rId3" tooltip="Francia"/>
              </a:rPr>
              <a:t>Francia</a:t>
            </a:r>
            <a:r>
              <a:rPr lang="es-CO" dirty="0"/>
              <a:t> a mediados del </a:t>
            </a:r>
            <a:r>
              <a:rPr lang="es-CO" u="sng" dirty="0">
                <a:hlinkClick r:id="rId4" tooltip="Siglo XIX"/>
              </a:rPr>
              <a:t>siglo XIX</a:t>
            </a:r>
            <a:r>
              <a:rPr lang="es-CO" dirty="0" smtClean="0"/>
              <a:t>. Está basada en los libros publicados por el </a:t>
            </a:r>
            <a:r>
              <a:rPr lang="es-CO" dirty="0" smtClean="0">
                <a:hlinkClick r:id="rId5" tooltip="Pedagogía"/>
              </a:rPr>
              <a:t>pedagogo</a:t>
            </a:r>
            <a:r>
              <a:rPr lang="es-CO" dirty="0" smtClean="0"/>
              <a:t> francés Hippolyte Léon Denizard Rivail bajo el seudónimo de </a:t>
            </a:r>
            <a:r>
              <a:rPr lang="es-CO" dirty="0" smtClean="0">
                <a:hlinkClick r:id="rId6" tooltip="Allan Kardec"/>
              </a:rPr>
              <a:t>Allan Kardec</a:t>
            </a:r>
            <a:r>
              <a:rPr lang="es-CO" dirty="0" smtClean="0"/>
              <a:t> (1804-1869).</a:t>
            </a:r>
          </a:p>
          <a:p>
            <a:pPr marL="0" indent="0" algn="ctr">
              <a:buNone/>
            </a:pPr>
            <a:endParaRPr lang="es-CO" dirty="0"/>
          </a:p>
          <a:p>
            <a:pPr marL="0" indent="0" algn="ctr">
              <a:buNone/>
            </a:pPr>
            <a:r>
              <a:rPr lang="es-CO" dirty="0" smtClean="0"/>
              <a:t>La </a:t>
            </a:r>
            <a:r>
              <a:rPr lang="es-CO" dirty="0"/>
              <a:t>doctrina espiritista tiene seguidores en varios países alrededor del mundo, incluyendo </a:t>
            </a:r>
            <a:r>
              <a:rPr lang="es-CO" dirty="0">
                <a:hlinkClick r:id="rId7" tooltip="Alemania"/>
              </a:rPr>
              <a:t>Alemania</a:t>
            </a:r>
            <a:r>
              <a:rPr lang="es-CO" dirty="0"/>
              <a:t>, </a:t>
            </a:r>
            <a:r>
              <a:rPr lang="es-CO" dirty="0">
                <a:hlinkClick r:id="rId8" tooltip="Argentina"/>
              </a:rPr>
              <a:t>Argentina</a:t>
            </a:r>
            <a:r>
              <a:rPr lang="es-CO" dirty="0"/>
              <a:t>, </a:t>
            </a:r>
            <a:r>
              <a:rPr lang="es-CO" dirty="0">
                <a:hlinkClick r:id="rId9" tooltip="España"/>
              </a:rPr>
              <a:t>España</a:t>
            </a:r>
            <a:r>
              <a:rPr lang="es-CO" dirty="0"/>
              <a:t>, </a:t>
            </a:r>
            <a:r>
              <a:rPr lang="es-CO" dirty="0">
                <a:hlinkClick r:id="rId10" tooltip="Perú"/>
              </a:rPr>
              <a:t>Perú</a:t>
            </a:r>
            <a:r>
              <a:rPr lang="es-CO" dirty="0"/>
              <a:t>, </a:t>
            </a:r>
            <a:r>
              <a:rPr lang="es-CO" dirty="0">
                <a:hlinkClick r:id="rId11" tooltip="Estados Unidos"/>
              </a:rPr>
              <a:t>Estados Unidos</a:t>
            </a:r>
            <a:r>
              <a:rPr lang="es-CO" dirty="0"/>
              <a:t>, </a:t>
            </a:r>
            <a:r>
              <a:rPr lang="es-CO" dirty="0">
                <a:hlinkClick r:id="rId12" tooltip="Puerto Rico"/>
              </a:rPr>
              <a:t>Puerto Rico</a:t>
            </a:r>
            <a:r>
              <a:rPr lang="es-CO" dirty="0"/>
              <a:t>, </a:t>
            </a:r>
            <a:r>
              <a:rPr lang="es-CO" u="sng" dirty="0">
                <a:hlinkClick r:id="rId3" tooltip="Francia"/>
              </a:rPr>
              <a:t>Francia</a:t>
            </a:r>
            <a:r>
              <a:rPr lang="es-CO" dirty="0"/>
              <a:t>, </a:t>
            </a:r>
            <a:r>
              <a:rPr lang="es-CO" dirty="0">
                <a:hlinkClick r:id="rId13" tooltip="Inglaterra"/>
              </a:rPr>
              <a:t>Inglaterra</a:t>
            </a:r>
            <a:r>
              <a:rPr lang="es-CO" dirty="0"/>
              <a:t>, </a:t>
            </a:r>
            <a:r>
              <a:rPr lang="es-CO" dirty="0">
                <a:hlinkClick r:id="rId14" tooltip="Japón"/>
              </a:rPr>
              <a:t>Japón</a:t>
            </a:r>
            <a:r>
              <a:rPr lang="es-CO" dirty="0"/>
              <a:t>, </a:t>
            </a:r>
            <a:r>
              <a:rPr lang="es-CO" dirty="0">
                <a:hlinkClick r:id="rId15" tooltip="Venezuela"/>
              </a:rPr>
              <a:t>Venezuela</a:t>
            </a:r>
            <a:r>
              <a:rPr lang="es-CO" dirty="0"/>
              <a:t>, </a:t>
            </a:r>
            <a:r>
              <a:rPr lang="es-CO" dirty="0">
                <a:hlinkClick r:id="rId16" tooltip="Portugal"/>
              </a:rPr>
              <a:t>Portugal</a:t>
            </a:r>
            <a:r>
              <a:rPr lang="es-CO" dirty="0"/>
              <a:t>, </a:t>
            </a:r>
            <a:r>
              <a:rPr lang="es-CO" dirty="0">
                <a:hlinkClick r:id="rId17" tooltip="Haití"/>
              </a:rPr>
              <a:t>Haití</a:t>
            </a:r>
            <a:r>
              <a:rPr lang="es-CO" dirty="0"/>
              <a:t>, </a:t>
            </a:r>
            <a:r>
              <a:rPr lang="es-CO" dirty="0">
                <a:hlinkClick r:id="rId18" tooltip="Cuba"/>
              </a:rPr>
              <a:t>Cuba</a:t>
            </a:r>
            <a:r>
              <a:rPr lang="es-CO" dirty="0"/>
              <a:t>, </a:t>
            </a:r>
            <a:r>
              <a:rPr lang="es-CO" dirty="0">
                <a:hlinkClick r:id="rId19" tooltip="Uruguay"/>
              </a:rPr>
              <a:t>Uruguay</a:t>
            </a:r>
            <a:r>
              <a:rPr lang="es-CO" dirty="0"/>
              <a:t> y </a:t>
            </a:r>
            <a:r>
              <a:rPr lang="es-CO" dirty="0">
                <a:hlinkClick r:id="rId20" tooltip="Brasil"/>
              </a:rPr>
              <a:t>Brasil</a:t>
            </a:r>
            <a:r>
              <a:rPr lang="es-CO" dirty="0"/>
              <a:t>, siendo este último el país con la mayor cantidad de seguidores</a:t>
            </a:r>
            <a:r>
              <a:rPr lang="es-CO" dirty="0" smtClean="0"/>
              <a:t>. Que curiosamente Brasil es el país más católico de américa. </a:t>
            </a:r>
          </a:p>
          <a:p>
            <a:pPr marL="0" indent="0" algn="ctr">
              <a:buNone/>
            </a:pPr>
            <a:endParaRPr lang="es-CO" dirty="0" smtClean="0"/>
          </a:p>
          <a:p>
            <a:pPr marL="0" indent="0" algn="ctr">
              <a:buNone/>
            </a:pPr>
            <a:r>
              <a:rPr lang="es-CO" dirty="0" smtClean="0"/>
              <a:t>Esta </a:t>
            </a:r>
            <a:r>
              <a:rPr lang="es-CO" dirty="0"/>
              <a:t>doctrina se basa en que los muertos pueden entrar en contactos con los </a:t>
            </a:r>
            <a:r>
              <a:rPr lang="es-CO" dirty="0" smtClean="0"/>
              <a:t>vivos, cosa que contradice totalmente la Palabra de Dios. </a:t>
            </a:r>
            <a:endParaRPr lang="es-CO" dirty="0"/>
          </a:p>
        </p:txBody>
      </p:sp>
    </p:spTree>
    <p:extLst>
      <p:ext uri="{BB962C8B-B14F-4D97-AF65-F5344CB8AC3E}">
        <p14:creationId xmlns:p14="http://schemas.microsoft.com/office/powerpoint/2010/main" val="364546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rmAutofit/>
          </a:bodyPr>
          <a:lstStyle/>
          <a:p>
            <a:pPr marL="0" indent="0" algn="ctr">
              <a:buNone/>
            </a:pPr>
            <a:r>
              <a:rPr lang="es-CO" dirty="0" smtClean="0"/>
              <a:t>3 Poderes. </a:t>
            </a:r>
            <a:r>
              <a:rPr lang="es-CO" dirty="0" smtClean="0">
                <a:solidFill>
                  <a:srgbClr val="FF0000"/>
                </a:solidFill>
              </a:rPr>
              <a:t>Apoc.16:13-14.</a:t>
            </a:r>
            <a:r>
              <a:rPr lang="es-CO" b="1" baseline="30000" dirty="0"/>
              <a:t> </a:t>
            </a:r>
          </a:p>
        </p:txBody>
      </p:sp>
      <p:sp>
        <p:nvSpPr>
          <p:cNvPr id="4" name="3 Rectángulo"/>
          <p:cNvSpPr/>
          <p:nvPr/>
        </p:nvSpPr>
        <p:spPr>
          <a:xfrm>
            <a:off x="2699792" y="1377692"/>
            <a:ext cx="4316640" cy="5262979"/>
          </a:xfrm>
          <a:prstGeom prst="rect">
            <a:avLst/>
          </a:prstGeom>
        </p:spPr>
        <p:txBody>
          <a:bodyPr wrap="square">
            <a:spAutoFit/>
          </a:bodyPr>
          <a:lstStyle/>
          <a:p>
            <a:pPr algn="ctr"/>
            <a:r>
              <a:rPr lang="es-CO" sz="2800" dirty="0"/>
              <a:t>Vi salir de la boca del dragón, de la boca de la bestia y de la boca del falso profeta,</a:t>
            </a:r>
            <a:r>
              <a:rPr lang="es-CO" sz="2800" baseline="30000" dirty="0"/>
              <a:t> </a:t>
            </a:r>
            <a:r>
              <a:rPr lang="es-CO" sz="2800" dirty="0"/>
              <a:t>tres espíritus inmundos semejantes a ranas. </a:t>
            </a:r>
            <a:r>
              <a:rPr lang="es-CO" sz="2800" b="1" baseline="30000" dirty="0"/>
              <a:t>14 </a:t>
            </a:r>
            <a:r>
              <a:rPr lang="es-CO" sz="2800" dirty="0"/>
              <a:t>Son espíritus de demonios, que hacen señales y van a los reyes de la tierra en todo el mundo para reunirlos para la batalla de aquel gran día del Dios Todopoderoso</a:t>
            </a:r>
          </a:p>
        </p:txBody>
      </p:sp>
      <p:pic>
        <p:nvPicPr>
          <p:cNvPr id="1028" name="Picture 4" descr="http://t1.gstatic.com/images?q=tbn:ANd9GcRo9W46EMJ_W2N9w-tHsnm4M6nOQhwIt0GIkBEMktVQJU1EGv6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6432" y="2702291"/>
            <a:ext cx="1726704" cy="17716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2.gstatic.com/images?q=tbn:ANd9GcRUdOQPiqgbOdUBzcSJh64KaQsS8HiUwUZcIJ2f1MAArk_Qmd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6432" y="4725144"/>
            <a:ext cx="1726704" cy="18478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3.gstatic.com/images?q=tbn:ANd9GcTNZVrqbHjJKY-9TsQ0aJjHi_S443OXExoeDjDm0yn8G-a4Mfi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432" y="980728"/>
            <a:ext cx="1726704"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0.gstatic.com/images?q=tbn:ANd9GcRKNh_MiL3_bPOWTe7rvLmtyvi-QlbIJJ_Ne3xY3vZSxncI-po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980728"/>
            <a:ext cx="2016224" cy="15841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97862" y="2569715"/>
            <a:ext cx="2745946" cy="3970318"/>
          </a:xfrm>
          <a:prstGeom prst="rect">
            <a:avLst/>
          </a:prstGeom>
        </p:spPr>
        <p:txBody>
          <a:bodyPr wrap="square">
            <a:spAutoFit/>
          </a:bodyPr>
          <a:lstStyle/>
          <a:p>
            <a:pPr algn="ctr"/>
            <a:r>
              <a:rPr lang="es-CO" b="1" dirty="0"/>
              <a:t>A manera de ranas: </a:t>
            </a:r>
            <a:r>
              <a:rPr lang="es-CO" b="1" dirty="0" smtClean="0"/>
              <a:t>(representa según el E. de Profecía) el </a:t>
            </a:r>
            <a:r>
              <a:rPr lang="es-CO" b="1" dirty="0"/>
              <a:t>espiritismo en nuestros </a:t>
            </a:r>
            <a:r>
              <a:rPr lang="es-CO" b="1" dirty="0" smtClean="0"/>
              <a:t>días.</a:t>
            </a:r>
            <a:endParaRPr lang="es-CO" b="1" dirty="0"/>
          </a:p>
          <a:p>
            <a:pPr algn="ctr"/>
            <a:r>
              <a:rPr lang="es-CO" dirty="0" smtClean="0">
                <a:solidFill>
                  <a:srgbClr val="FF0000"/>
                </a:solidFill>
              </a:rPr>
              <a:t>La </a:t>
            </a:r>
            <a:r>
              <a:rPr lang="es-CO" dirty="0">
                <a:solidFill>
                  <a:srgbClr val="FF0000"/>
                </a:solidFill>
              </a:rPr>
              <a:t>invasión de elementos esotéricos</a:t>
            </a:r>
            <a:r>
              <a:rPr lang="es-CO" dirty="0"/>
              <a:t> </a:t>
            </a:r>
            <a:r>
              <a:rPr lang="es-CO" dirty="0" smtClean="0"/>
              <a:t>(Oculto</a:t>
            </a:r>
            <a:r>
              <a:rPr lang="es-CO" dirty="0"/>
              <a:t>, reservado; difícil de </a:t>
            </a:r>
            <a:r>
              <a:rPr lang="es-CO" dirty="0" smtClean="0"/>
              <a:t>comprender)</a:t>
            </a:r>
            <a:r>
              <a:rPr lang="es-CO" dirty="0" smtClean="0">
                <a:solidFill>
                  <a:srgbClr val="FF0000"/>
                </a:solidFill>
              </a:rPr>
              <a:t> en </a:t>
            </a:r>
            <a:r>
              <a:rPr lang="es-CO" dirty="0">
                <a:solidFill>
                  <a:srgbClr val="FF0000"/>
                </a:solidFill>
              </a:rPr>
              <a:t>los medios de comunicación y en la prácticas cotidianas de la </a:t>
            </a:r>
            <a:r>
              <a:rPr lang="es-CO" dirty="0" smtClean="0">
                <a:solidFill>
                  <a:srgbClr val="FF0000"/>
                </a:solidFill>
              </a:rPr>
              <a:t>sociedad </a:t>
            </a:r>
            <a:r>
              <a:rPr lang="es-CO" dirty="0">
                <a:solidFill>
                  <a:srgbClr val="FF0000"/>
                </a:solidFill>
              </a:rPr>
              <a:t>de nuestros </a:t>
            </a:r>
            <a:r>
              <a:rPr lang="es-CO" dirty="0" smtClean="0">
                <a:solidFill>
                  <a:srgbClr val="FF0000"/>
                </a:solidFill>
              </a:rPr>
              <a:t>tiempos </a:t>
            </a:r>
            <a:r>
              <a:rPr lang="es-CO" dirty="0">
                <a:solidFill>
                  <a:srgbClr val="FF0000"/>
                </a:solidFill>
              </a:rPr>
              <a:t>revelan el cumplimiento de un anuncio bíblico.</a:t>
            </a:r>
          </a:p>
        </p:txBody>
      </p:sp>
    </p:spTree>
    <p:extLst>
      <p:ext uri="{BB962C8B-B14F-4D97-AF65-F5344CB8AC3E}">
        <p14:creationId xmlns:p14="http://schemas.microsoft.com/office/powerpoint/2010/main" val="2004265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fltVal val="0"/>
                                          </p:val>
                                        </p:tav>
                                        <p:tav tm="100000">
                                          <p:val>
                                            <p:strVal val="#ppt_w"/>
                                          </p:val>
                                        </p:tav>
                                      </p:tavLst>
                                    </p:anim>
                                    <p:anim calcmode="lin" valueType="num">
                                      <p:cBhvr>
                                        <p:cTn id="23" dur="1000" fill="hold"/>
                                        <p:tgtEl>
                                          <p:spTgt spid="8"/>
                                        </p:tgtEl>
                                        <p:attrNameLst>
                                          <p:attrName>ppt_h</p:attrName>
                                        </p:attrNameLst>
                                      </p:cBhvr>
                                      <p:tavLst>
                                        <p:tav tm="0">
                                          <p:val>
                                            <p:fltVal val="0"/>
                                          </p:val>
                                        </p:tav>
                                        <p:tav tm="100000">
                                          <p:val>
                                            <p:strVal val="#ppt_h"/>
                                          </p:val>
                                        </p:tav>
                                      </p:tavLst>
                                    </p:anim>
                                    <p:anim calcmode="lin" valueType="num">
                                      <p:cBhvr>
                                        <p:cTn id="24" dur="1000" fill="hold"/>
                                        <p:tgtEl>
                                          <p:spTgt spid="8"/>
                                        </p:tgtEl>
                                        <p:attrNameLst>
                                          <p:attrName>style.rotation</p:attrName>
                                        </p:attrNameLst>
                                      </p:cBhvr>
                                      <p:tavLst>
                                        <p:tav tm="0">
                                          <p:val>
                                            <p:fltVal val="90"/>
                                          </p:val>
                                        </p:tav>
                                        <p:tav tm="100000">
                                          <p:val>
                                            <p:fltVal val="0"/>
                                          </p:val>
                                        </p:tav>
                                      </p:tavLst>
                                    </p:anim>
                                    <p:animEffect transition="in" filter="fade">
                                      <p:cBhvr>
                                        <p:cTn id="25" dur="10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calcmode="lin" valueType="num">
                                      <p:cBhvr>
                                        <p:cTn id="30" dur="1000" fill="hold"/>
                                        <p:tgtEl>
                                          <p:spTgt spid="1028"/>
                                        </p:tgtEl>
                                        <p:attrNameLst>
                                          <p:attrName>ppt_w</p:attrName>
                                        </p:attrNameLst>
                                      </p:cBhvr>
                                      <p:tavLst>
                                        <p:tav tm="0">
                                          <p:val>
                                            <p:fltVal val="0"/>
                                          </p:val>
                                        </p:tav>
                                        <p:tav tm="100000">
                                          <p:val>
                                            <p:strVal val="#ppt_w"/>
                                          </p:val>
                                        </p:tav>
                                      </p:tavLst>
                                    </p:anim>
                                    <p:anim calcmode="lin" valueType="num">
                                      <p:cBhvr>
                                        <p:cTn id="31" dur="1000" fill="hold"/>
                                        <p:tgtEl>
                                          <p:spTgt spid="1028"/>
                                        </p:tgtEl>
                                        <p:attrNameLst>
                                          <p:attrName>ppt_h</p:attrName>
                                        </p:attrNameLst>
                                      </p:cBhvr>
                                      <p:tavLst>
                                        <p:tav tm="0">
                                          <p:val>
                                            <p:fltVal val="0"/>
                                          </p:val>
                                        </p:tav>
                                        <p:tav tm="100000">
                                          <p:val>
                                            <p:strVal val="#ppt_h"/>
                                          </p:val>
                                        </p:tav>
                                      </p:tavLst>
                                    </p:anim>
                                    <p:anim calcmode="lin" valueType="num">
                                      <p:cBhvr>
                                        <p:cTn id="32" dur="1000" fill="hold"/>
                                        <p:tgtEl>
                                          <p:spTgt spid="1028"/>
                                        </p:tgtEl>
                                        <p:attrNameLst>
                                          <p:attrName>style.rotation</p:attrName>
                                        </p:attrNameLst>
                                      </p:cBhvr>
                                      <p:tavLst>
                                        <p:tav tm="0">
                                          <p:val>
                                            <p:fltVal val="90"/>
                                          </p:val>
                                        </p:tav>
                                        <p:tav tm="100000">
                                          <p:val>
                                            <p:fltVal val="0"/>
                                          </p:val>
                                        </p:tav>
                                      </p:tavLst>
                                    </p:anim>
                                    <p:animEffect transition="in" filter="fade">
                                      <p:cBhvr>
                                        <p:cTn id="33" dur="1000"/>
                                        <p:tgtEl>
                                          <p:spTgt spid="1028"/>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1030"/>
                                        </p:tgtEl>
                                        <p:attrNameLst>
                                          <p:attrName>style.visibility</p:attrName>
                                        </p:attrNameLst>
                                      </p:cBhvr>
                                      <p:to>
                                        <p:strVal val="visible"/>
                                      </p:to>
                                    </p:set>
                                    <p:anim calcmode="lin" valueType="num">
                                      <p:cBhvr>
                                        <p:cTn id="38" dur="1000" fill="hold"/>
                                        <p:tgtEl>
                                          <p:spTgt spid="1030"/>
                                        </p:tgtEl>
                                        <p:attrNameLst>
                                          <p:attrName>ppt_w</p:attrName>
                                        </p:attrNameLst>
                                      </p:cBhvr>
                                      <p:tavLst>
                                        <p:tav tm="0">
                                          <p:val>
                                            <p:fltVal val="0"/>
                                          </p:val>
                                        </p:tav>
                                        <p:tav tm="100000">
                                          <p:val>
                                            <p:strVal val="#ppt_w"/>
                                          </p:val>
                                        </p:tav>
                                      </p:tavLst>
                                    </p:anim>
                                    <p:anim calcmode="lin" valueType="num">
                                      <p:cBhvr>
                                        <p:cTn id="39" dur="1000" fill="hold"/>
                                        <p:tgtEl>
                                          <p:spTgt spid="1030"/>
                                        </p:tgtEl>
                                        <p:attrNameLst>
                                          <p:attrName>ppt_h</p:attrName>
                                        </p:attrNameLst>
                                      </p:cBhvr>
                                      <p:tavLst>
                                        <p:tav tm="0">
                                          <p:val>
                                            <p:fltVal val="0"/>
                                          </p:val>
                                        </p:tav>
                                        <p:tav tm="100000">
                                          <p:val>
                                            <p:strVal val="#ppt_h"/>
                                          </p:val>
                                        </p:tav>
                                      </p:tavLst>
                                    </p:anim>
                                    <p:anim calcmode="lin" valueType="num">
                                      <p:cBhvr>
                                        <p:cTn id="40" dur="1000" fill="hold"/>
                                        <p:tgtEl>
                                          <p:spTgt spid="1030"/>
                                        </p:tgtEl>
                                        <p:attrNameLst>
                                          <p:attrName>style.rotation</p:attrName>
                                        </p:attrNameLst>
                                      </p:cBhvr>
                                      <p:tavLst>
                                        <p:tav tm="0">
                                          <p:val>
                                            <p:fltVal val="90"/>
                                          </p:val>
                                        </p:tav>
                                        <p:tav tm="100000">
                                          <p:val>
                                            <p:fltVal val="0"/>
                                          </p:val>
                                        </p:tav>
                                      </p:tavLst>
                                    </p:anim>
                                    <p:animEffect transition="in" filter="fade">
                                      <p:cBhvr>
                                        <p:cTn id="41" dur="1000"/>
                                        <p:tgtEl>
                                          <p:spTgt spid="1030"/>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032"/>
                                        </p:tgtEl>
                                        <p:attrNameLst>
                                          <p:attrName>style.visibility</p:attrName>
                                        </p:attrNameLst>
                                      </p:cBhvr>
                                      <p:to>
                                        <p:strVal val="visible"/>
                                      </p:to>
                                    </p:set>
                                    <p:anim calcmode="lin" valueType="num">
                                      <p:cBhvr>
                                        <p:cTn id="46" dur="1000" fill="hold"/>
                                        <p:tgtEl>
                                          <p:spTgt spid="1032"/>
                                        </p:tgtEl>
                                        <p:attrNameLst>
                                          <p:attrName>ppt_w</p:attrName>
                                        </p:attrNameLst>
                                      </p:cBhvr>
                                      <p:tavLst>
                                        <p:tav tm="0">
                                          <p:val>
                                            <p:fltVal val="0"/>
                                          </p:val>
                                        </p:tav>
                                        <p:tav tm="100000">
                                          <p:val>
                                            <p:strVal val="#ppt_w"/>
                                          </p:val>
                                        </p:tav>
                                      </p:tavLst>
                                    </p:anim>
                                    <p:anim calcmode="lin" valueType="num">
                                      <p:cBhvr>
                                        <p:cTn id="47" dur="1000" fill="hold"/>
                                        <p:tgtEl>
                                          <p:spTgt spid="1032"/>
                                        </p:tgtEl>
                                        <p:attrNameLst>
                                          <p:attrName>ppt_h</p:attrName>
                                        </p:attrNameLst>
                                      </p:cBhvr>
                                      <p:tavLst>
                                        <p:tav tm="0">
                                          <p:val>
                                            <p:fltVal val="0"/>
                                          </p:val>
                                        </p:tav>
                                        <p:tav tm="100000">
                                          <p:val>
                                            <p:strVal val="#ppt_h"/>
                                          </p:val>
                                        </p:tav>
                                      </p:tavLst>
                                    </p:anim>
                                    <p:anim calcmode="lin" valueType="num">
                                      <p:cBhvr>
                                        <p:cTn id="48" dur="1000" fill="hold"/>
                                        <p:tgtEl>
                                          <p:spTgt spid="1032"/>
                                        </p:tgtEl>
                                        <p:attrNameLst>
                                          <p:attrName>style.rotation</p:attrName>
                                        </p:attrNameLst>
                                      </p:cBhvr>
                                      <p:tavLst>
                                        <p:tav tm="0">
                                          <p:val>
                                            <p:fltVal val="90"/>
                                          </p:val>
                                        </p:tav>
                                        <p:tav tm="100000">
                                          <p:val>
                                            <p:fltVal val="0"/>
                                          </p:val>
                                        </p:tav>
                                      </p:tavLst>
                                    </p:anim>
                                    <p:animEffect transition="in" filter="fade">
                                      <p:cBhvr>
                                        <p:cTn id="49" dur="1000"/>
                                        <p:tgtEl>
                                          <p:spTgt spid="1032"/>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1000" fill="hold"/>
                                        <p:tgtEl>
                                          <p:spTgt spid="5"/>
                                        </p:tgtEl>
                                        <p:attrNameLst>
                                          <p:attrName>ppt_w</p:attrName>
                                        </p:attrNameLst>
                                      </p:cBhvr>
                                      <p:tavLst>
                                        <p:tav tm="0">
                                          <p:val>
                                            <p:fltVal val="0"/>
                                          </p:val>
                                        </p:tav>
                                        <p:tav tm="100000">
                                          <p:val>
                                            <p:strVal val="#ppt_w"/>
                                          </p:val>
                                        </p:tav>
                                      </p:tavLst>
                                    </p:anim>
                                    <p:anim calcmode="lin" valueType="num">
                                      <p:cBhvr>
                                        <p:cTn id="55" dur="1000" fill="hold"/>
                                        <p:tgtEl>
                                          <p:spTgt spid="5"/>
                                        </p:tgtEl>
                                        <p:attrNameLst>
                                          <p:attrName>ppt_h</p:attrName>
                                        </p:attrNameLst>
                                      </p:cBhvr>
                                      <p:tavLst>
                                        <p:tav tm="0">
                                          <p:val>
                                            <p:fltVal val="0"/>
                                          </p:val>
                                        </p:tav>
                                        <p:tav tm="100000">
                                          <p:val>
                                            <p:strVal val="#ppt_h"/>
                                          </p:val>
                                        </p:tav>
                                      </p:tavLst>
                                    </p:anim>
                                    <p:anim calcmode="lin" valueType="num">
                                      <p:cBhvr>
                                        <p:cTn id="56" dur="1000" fill="hold"/>
                                        <p:tgtEl>
                                          <p:spTgt spid="5"/>
                                        </p:tgtEl>
                                        <p:attrNameLst>
                                          <p:attrName>style.rotation</p:attrName>
                                        </p:attrNameLst>
                                      </p:cBhvr>
                                      <p:tavLst>
                                        <p:tav tm="0">
                                          <p:val>
                                            <p:fltVal val="90"/>
                                          </p:val>
                                        </p:tav>
                                        <p:tav tm="100000">
                                          <p:val>
                                            <p:fltVal val="0"/>
                                          </p:val>
                                        </p:tav>
                                      </p:tavLst>
                                    </p:anim>
                                    <p:animEffect transition="in" filter="fade">
                                      <p:cBhvr>
                                        <p:cTn id="5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336704"/>
          </a:xfrm>
        </p:spPr>
        <p:txBody>
          <a:bodyPr>
            <a:normAutofit fontScale="77500" lnSpcReduction="20000"/>
          </a:bodyPr>
          <a:lstStyle/>
          <a:p>
            <a:pPr marL="0" indent="0" algn="ctr">
              <a:buNone/>
            </a:pPr>
            <a:r>
              <a:rPr lang="es-CO" dirty="0" smtClean="0"/>
              <a:t>El </a:t>
            </a:r>
            <a:r>
              <a:rPr lang="es-CO" dirty="0"/>
              <a:t>espiritismo es una de las prácticas de la Nueva Era que mas se realizan, y cuenta con una gran aceptación dentro de todos los sectores de la sociedad. Es practicado incluso por gobernantes de varias naciones</a:t>
            </a:r>
            <a:r>
              <a:rPr lang="es-CO" dirty="0" smtClean="0"/>
              <a:t>.</a:t>
            </a:r>
          </a:p>
          <a:p>
            <a:pPr marL="0" indent="0" algn="ctr">
              <a:buNone/>
            </a:pPr>
            <a:r>
              <a:rPr lang="es-CO" dirty="0" smtClean="0"/>
              <a:t>CRECIMIENTO </a:t>
            </a:r>
            <a:r>
              <a:rPr lang="es-CO" dirty="0"/>
              <a:t>: a manera de ranas• 1854: </a:t>
            </a:r>
            <a:r>
              <a:rPr lang="es-CO" dirty="0">
                <a:solidFill>
                  <a:srgbClr val="FF0000"/>
                </a:solidFill>
              </a:rPr>
              <a:t>3 millones de espiritistas y 10 mil </a:t>
            </a:r>
            <a:r>
              <a:rPr lang="es-CO" dirty="0" smtClean="0">
                <a:solidFill>
                  <a:srgbClr val="FF0000"/>
                </a:solidFill>
              </a:rPr>
              <a:t>médiums</a:t>
            </a:r>
          </a:p>
          <a:p>
            <a:pPr marL="0" indent="0" algn="ctr">
              <a:buNone/>
            </a:pPr>
            <a:r>
              <a:rPr lang="es-CO" dirty="0" smtClean="0"/>
              <a:t> </a:t>
            </a:r>
          </a:p>
          <a:p>
            <a:pPr marL="0" indent="0" algn="ctr">
              <a:buNone/>
            </a:pPr>
            <a:r>
              <a:rPr lang="es-CO" dirty="0" smtClean="0"/>
              <a:t>Actualmente</a:t>
            </a:r>
            <a:r>
              <a:rPr lang="es-CO" dirty="0"/>
              <a:t>, el espiritismo está mudando sus formas, y echando un velo sobre algunos de sus rasgos más repulsivos, reviste un disfraz cristiano.</a:t>
            </a:r>
          </a:p>
          <a:p>
            <a:pPr marL="0" indent="0" algn="ctr">
              <a:buNone/>
            </a:pPr>
            <a:endParaRPr lang="es-CO" dirty="0" smtClean="0"/>
          </a:p>
          <a:p>
            <a:pPr marL="0" indent="0" algn="ctr">
              <a:buNone/>
            </a:pPr>
            <a:r>
              <a:rPr lang="es-CO" dirty="0" smtClean="0"/>
              <a:t>¿INOFENSIVO</a:t>
            </a:r>
            <a:r>
              <a:rPr lang="es-CO" dirty="0"/>
              <a:t>?• Poco a poco, el espiritismo ha ido entrando en nuestras vidas, de muy diversas maneras, haciendo que la sociedad lo vea como algo normal, inofensivo y real. Los espíritus que antes nos asustaban y nos daban miedo, ahora solo quieren ayudarnos a alcanzar "</a:t>
            </a:r>
            <a:r>
              <a:rPr lang="es-CO" i="1" dirty="0">
                <a:solidFill>
                  <a:srgbClr val="0070C0"/>
                </a:solidFill>
              </a:rPr>
              <a:t>nuestro destino</a:t>
            </a:r>
            <a:r>
              <a:rPr lang="es-CO" dirty="0"/>
              <a:t>" o a que seamos </a:t>
            </a:r>
            <a:r>
              <a:rPr lang="es-CO" i="1" dirty="0">
                <a:solidFill>
                  <a:srgbClr val="0070C0"/>
                </a:solidFill>
              </a:rPr>
              <a:t>más felices</a:t>
            </a:r>
            <a:r>
              <a:rPr lang="es-CO" dirty="0"/>
              <a:t>. Este concepto lo podemos ver en todas partes, sobre todo en televisión.</a:t>
            </a:r>
          </a:p>
          <a:p>
            <a:endParaRPr lang="es-CO" dirty="0"/>
          </a:p>
        </p:txBody>
      </p:sp>
    </p:spTree>
    <p:extLst>
      <p:ext uri="{BB962C8B-B14F-4D97-AF65-F5344CB8AC3E}">
        <p14:creationId xmlns:p14="http://schemas.microsoft.com/office/powerpoint/2010/main" val="320406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62500" lnSpcReduction="20000"/>
          </a:bodyPr>
          <a:lstStyle/>
          <a:p>
            <a:pPr marL="0" indent="0" algn="ctr">
              <a:buNone/>
            </a:pPr>
            <a:endParaRPr lang="es-CO" sz="4400" b="1" i="1" dirty="0" smtClean="0">
              <a:solidFill>
                <a:srgbClr val="FF0000"/>
              </a:solidFill>
            </a:endParaRPr>
          </a:p>
          <a:p>
            <a:pPr marL="0" indent="0" algn="ctr">
              <a:buNone/>
            </a:pPr>
            <a:r>
              <a:rPr lang="es-CO" sz="4400" b="1" i="1" dirty="0" smtClean="0">
                <a:solidFill>
                  <a:srgbClr val="FF0000"/>
                </a:solidFill>
              </a:rPr>
              <a:t>RESULTADOS </a:t>
            </a:r>
            <a:r>
              <a:rPr lang="es-CO" sz="4400" b="1" i="1" dirty="0">
                <a:solidFill>
                  <a:srgbClr val="FF0000"/>
                </a:solidFill>
              </a:rPr>
              <a:t>DE LA ACEPTACIÓN DEL ESPIRITISMO EN LA </a:t>
            </a:r>
            <a:r>
              <a:rPr lang="es-CO" sz="4400" b="1" i="1" dirty="0" smtClean="0">
                <a:solidFill>
                  <a:srgbClr val="FF0000"/>
                </a:solidFill>
              </a:rPr>
              <a:t>SOCIEDAD</a:t>
            </a:r>
            <a:endParaRPr lang="es-CO" b="1" i="1" dirty="0" smtClean="0">
              <a:solidFill>
                <a:srgbClr val="FF0000"/>
              </a:solidFill>
            </a:endParaRPr>
          </a:p>
          <a:p>
            <a:pPr marL="0" indent="0" algn="ctr">
              <a:buNone/>
            </a:pPr>
            <a:r>
              <a:rPr lang="es-CO" sz="5900" dirty="0" smtClean="0"/>
              <a:t>“</a:t>
            </a:r>
            <a:r>
              <a:rPr lang="es-CO" sz="5900" i="1" dirty="0">
                <a:solidFill>
                  <a:srgbClr val="0070C0"/>
                </a:solidFill>
              </a:rPr>
              <a:t>Son muchos los que se horrorizan al pensar en consultar a los </a:t>
            </a:r>
            <a:r>
              <a:rPr lang="es-CO" sz="5900" i="1" dirty="0" smtClean="0">
                <a:solidFill>
                  <a:srgbClr val="0070C0"/>
                </a:solidFill>
              </a:rPr>
              <a:t>médiums </a:t>
            </a:r>
            <a:r>
              <a:rPr lang="es-CO" sz="5900" i="1" dirty="0">
                <a:solidFill>
                  <a:srgbClr val="0070C0"/>
                </a:solidFill>
              </a:rPr>
              <a:t>espiritistas, pero se sienten atraídos por las formas más agradables del espiritismo. Otros son extraviados por las enseñanzas de la Ciencia Cristiana, y por el misticismo de la teosofía </a:t>
            </a:r>
            <a:r>
              <a:rPr lang="es-CO" sz="5900" i="1" dirty="0" smtClean="0">
                <a:solidFill>
                  <a:srgbClr val="0070C0"/>
                </a:solidFill>
              </a:rPr>
              <a:t>(</a:t>
            </a:r>
            <a:r>
              <a:rPr lang="es-CO" sz="5000" b="1" dirty="0"/>
              <a:t> </a:t>
            </a:r>
            <a:r>
              <a:rPr lang="es-CO" sz="5000" b="1" i="1" dirty="0"/>
              <a:t>Sabiduría </a:t>
            </a:r>
            <a:r>
              <a:rPr lang="es-CO" sz="5000" b="1" i="1" dirty="0" smtClean="0"/>
              <a:t>Divina</a:t>
            </a:r>
            <a:r>
              <a:rPr lang="es-CO" i="1" dirty="0" smtClean="0"/>
              <a:t>) </a:t>
            </a:r>
            <a:r>
              <a:rPr lang="es-CO" sz="5900" i="1" dirty="0" smtClean="0">
                <a:solidFill>
                  <a:srgbClr val="0070C0"/>
                </a:solidFill>
              </a:rPr>
              <a:t>y </a:t>
            </a:r>
            <a:r>
              <a:rPr lang="es-CO" sz="5900" i="1" dirty="0">
                <a:solidFill>
                  <a:srgbClr val="0070C0"/>
                </a:solidFill>
              </a:rPr>
              <a:t>otras religiones orientales</a:t>
            </a:r>
            <a:r>
              <a:rPr lang="es-CO" sz="5900" dirty="0"/>
              <a:t>” </a:t>
            </a:r>
            <a:endParaRPr lang="es-CO" sz="5900" dirty="0" smtClean="0"/>
          </a:p>
          <a:p>
            <a:pPr marL="0" indent="0" algn="ctr">
              <a:buNone/>
            </a:pPr>
            <a:r>
              <a:rPr lang="es-CO" sz="5900" dirty="0" smtClean="0">
                <a:solidFill>
                  <a:srgbClr val="FF0000"/>
                </a:solidFill>
              </a:rPr>
              <a:t>(</a:t>
            </a:r>
            <a:r>
              <a:rPr lang="es-CO" sz="5900" dirty="0">
                <a:solidFill>
                  <a:srgbClr val="FF0000"/>
                </a:solidFill>
              </a:rPr>
              <a:t>E.G. White, Profetas y reyes, Pág. 156).</a:t>
            </a:r>
          </a:p>
          <a:p>
            <a:pPr marL="0" indent="0" algn="ctr">
              <a:buNone/>
            </a:pPr>
            <a:r>
              <a:rPr lang="es-CO" sz="4400" b="1" i="1" dirty="0" smtClean="0">
                <a:solidFill>
                  <a:srgbClr val="FF0000"/>
                </a:solidFill>
              </a:rPr>
              <a:t> </a:t>
            </a:r>
          </a:p>
        </p:txBody>
      </p:sp>
    </p:spTree>
    <p:extLst>
      <p:ext uri="{BB962C8B-B14F-4D97-AF65-F5344CB8AC3E}">
        <p14:creationId xmlns:p14="http://schemas.microsoft.com/office/powerpoint/2010/main" val="148614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lgn="ctr">
              <a:buNone/>
            </a:pPr>
            <a:r>
              <a:rPr lang="es-CO" sz="2200" b="1" i="1" dirty="0">
                <a:solidFill>
                  <a:srgbClr val="FF0000"/>
                </a:solidFill>
              </a:rPr>
              <a:t>RESULTADOS DE LA ACEPTACIÓN DEL ESPIRITISMO  EN LA SOCIEDAD </a:t>
            </a:r>
          </a:p>
          <a:p>
            <a:pPr marL="0" indent="0" algn="ctr">
              <a:buNone/>
            </a:pPr>
            <a:r>
              <a:rPr lang="es-CO" dirty="0"/>
              <a:t>"</a:t>
            </a:r>
            <a:r>
              <a:rPr lang="es-CO" i="1" dirty="0">
                <a:solidFill>
                  <a:srgbClr val="0070C0"/>
                </a:solidFill>
              </a:rPr>
              <a:t>En la medida en que el espiritismo imita más de cerca al cristianismo nominal </a:t>
            </a:r>
            <a:r>
              <a:rPr lang="es-CO" i="1" dirty="0"/>
              <a:t>(Que solo existe de nombre</a:t>
            </a:r>
            <a:r>
              <a:rPr lang="es-CO" sz="2800" b="1" i="1" dirty="0"/>
              <a:t>)</a:t>
            </a:r>
            <a:r>
              <a:rPr lang="es-CO" i="1" dirty="0"/>
              <a:t> </a:t>
            </a:r>
            <a:r>
              <a:rPr lang="es-CO" i="1" dirty="0">
                <a:solidFill>
                  <a:srgbClr val="0070C0"/>
                </a:solidFill>
              </a:rPr>
              <a:t>de nuestros días, tiene también mayor poder para engañar y seducir. De acuerdo con el pensar moderno, Satanás mismo se ha convertido. Se manifestará bajo la forma de un ángel de luz. Por medio del espiritismo han de cumplirse milagros, los enfermos sanarán, y serializarán muchos prodigios innegables. Y como los espíritus profesarán creer en la Biblia y manifestarán respeto por las instituciones de la iglesia, su obra será aceptada como manifestación del poder divino». </a:t>
            </a:r>
          </a:p>
          <a:p>
            <a:pPr marL="0" indent="0" algn="ctr">
              <a:buNone/>
            </a:pPr>
            <a:r>
              <a:rPr lang="es-CO" dirty="0">
                <a:solidFill>
                  <a:srgbClr val="FF0000"/>
                </a:solidFill>
              </a:rPr>
              <a:t>(E.G. White - Conflicto de los Siglos P.645)"</a:t>
            </a:r>
          </a:p>
          <a:p>
            <a:endParaRPr lang="es-CO" dirty="0"/>
          </a:p>
        </p:txBody>
      </p:sp>
    </p:spTree>
    <p:extLst>
      <p:ext uri="{BB962C8B-B14F-4D97-AF65-F5344CB8AC3E}">
        <p14:creationId xmlns:p14="http://schemas.microsoft.com/office/powerpoint/2010/main" val="35897982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5013176"/>
            <a:ext cx="8424936" cy="115212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El Espiritismo establece que los espíritus tienen mucho que enseñarnos, y pueden ser buenos guías en nuestras vidas.</a:t>
            </a:r>
          </a:p>
        </p:txBody>
      </p:sp>
      <p:sp>
        <p:nvSpPr>
          <p:cNvPr id="5" name="4 Rectángulo redondeado"/>
          <p:cNvSpPr/>
          <p:nvPr/>
        </p:nvSpPr>
        <p:spPr>
          <a:xfrm>
            <a:off x="323528" y="3645024"/>
            <a:ext cx="8424936" cy="105841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El Espiritismo intenta mostrar que la comunicación con los espíritus debe ser algo cotidiano.</a:t>
            </a:r>
          </a:p>
        </p:txBody>
      </p:sp>
      <p:sp>
        <p:nvSpPr>
          <p:cNvPr id="6" name="5 Rectángulo redondeado"/>
          <p:cNvSpPr/>
          <p:nvPr/>
        </p:nvSpPr>
        <p:spPr>
          <a:xfrm>
            <a:off x="323528" y="2107704"/>
            <a:ext cx="8424936" cy="1105272"/>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El Espiritismo enseña que los muertos pueden comunicarse con los vivos.</a:t>
            </a:r>
          </a:p>
          <a:p>
            <a:endParaRPr lang="es-CO" dirty="0"/>
          </a:p>
        </p:txBody>
      </p:sp>
      <p:sp>
        <p:nvSpPr>
          <p:cNvPr id="7" name="6 Rectángulo redondeado"/>
          <p:cNvSpPr/>
          <p:nvPr/>
        </p:nvSpPr>
        <p:spPr>
          <a:xfrm>
            <a:off x="323528" y="620688"/>
            <a:ext cx="8424936" cy="108012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El Espiritismo dice que los muertos no están muertos.</a:t>
            </a:r>
          </a:p>
          <a:p>
            <a:endParaRPr lang="es-CO" dirty="0"/>
          </a:p>
        </p:txBody>
      </p:sp>
    </p:spTree>
    <p:extLst>
      <p:ext uri="{BB962C8B-B14F-4D97-AF65-F5344CB8AC3E}">
        <p14:creationId xmlns:p14="http://schemas.microsoft.com/office/powerpoint/2010/main" val="241028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075501"/>
            <a:ext cx="3024336" cy="478147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188640"/>
            <a:ext cx="8712968" cy="1877437"/>
          </a:xfrm>
          <a:prstGeom prst="rect">
            <a:avLst/>
          </a:prstGeom>
        </p:spPr>
        <p:txBody>
          <a:bodyPr wrap="square">
            <a:spAutoFit/>
          </a:bodyPr>
          <a:lstStyle/>
          <a:p>
            <a:pPr algn="ctr"/>
            <a:r>
              <a:rPr lang="es-CO" sz="3200" b="1" i="1" dirty="0">
                <a:solidFill>
                  <a:srgbClr val="FF0000"/>
                </a:solidFill>
              </a:rPr>
              <a:t>LA BIBLIA HABLA CLARO</a:t>
            </a:r>
          </a:p>
          <a:p>
            <a:pPr algn="ctr"/>
            <a:r>
              <a:rPr lang="es-CO" sz="2800" dirty="0"/>
              <a:t>"Porque los que viven saben que han de morir; pero los muertos nada saben" </a:t>
            </a:r>
          </a:p>
          <a:p>
            <a:pPr algn="ctr"/>
            <a:r>
              <a:rPr lang="es-CO" sz="2800" dirty="0">
                <a:solidFill>
                  <a:srgbClr val="FF0000"/>
                </a:solidFill>
              </a:rPr>
              <a:t>Eclesiastés 9:5</a:t>
            </a:r>
          </a:p>
        </p:txBody>
      </p:sp>
      <p:sp>
        <p:nvSpPr>
          <p:cNvPr id="6" name="5 Rectángulo"/>
          <p:cNvSpPr/>
          <p:nvPr/>
        </p:nvSpPr>
        <p:spPr>
          <a:xfrm>
            <a:off x="5724128" y="2410098"/>
            <a:ext cx="3254687" cy="3970318"/>
          </a:xfrm>
          <a:prstGeom prst="rect">
            <a:avLst/>
          </a:prstGeom>
        </p:spPr>
        <p:txBody>
          <a:bodyPr wrap="square">
            <a:spAutoFit/>
          </a:bodyPr>
          <a:lstStyle/>
          <a:p>
            <a:pPr algn="ctr"/>
            <a:r>
              <a:rPr lang="es-CO" sz="2800" dirty="0"/>
              <a:t>"No sea hallado en ti quien haga pasar a su hijo o a su hija por el fuego, ni quien practique adivinación, ni agorero, ni sortílego, ni hechicero." </a:t>
            </a:r>
          </a:p>
          <a:p>
            <a:pPr algn="ctr"/>
            <a:r>
              <a:rPr lang="es-CO" sz="2800" dirty="0">
                <a:solidFill>
                  <a:srgbClr val="FF0000"/>
                </a:solidFill>
              </a:rPr>
              <a:t>Deuteronomio 18:10</a:t>
            </a:r>
            <a:r>
              <a:rPr lang="es-CO" sz="2800" dirty="0"/>
              <a:t> </a:t>
            </a:r>
          </a:p>
        </p:txBody>
      </p:sp>
      <p:sp>
        <p:nvSpPr>
          <p:cNvPr id="7" name="6 Rectángulo"/>
          <p:cNvSpPr/>
          <p:nvPr/>
        </p:nvSpPr>
        <p:spPr>
          <a:xfrm>
            <a:off x="174220" y="2395981"/>
            <a:ext cx="2525572" cy="3785652"/>
          </a:xfrm>
          <a:prstGeom prst="rect">
            <a:avLst/>
          </a:prstGeom>
        </p:spPr>
        <p:txBody>
          <a:bodyPr wrap="square">
            <a:spAutoFit/>
          </a:bodyPr>
          <a:lstStyle/>
          <a:p>
            <a:pPr algn="ctr"/>
            <a:r>
              <a:rPr lang="es-CO" sz="2400" dirty="0"/>
              <a:t>Recordemos que según la Biblia, el alma la forma la </a:t>
            </a:r>
            <a:r>
              <a:rPr lang="es-CO" sz="2400" dirty="0" smtClean="0"/>
              <a:t>unión </a:t>
            </a:r>
            <a:r>
              <a:rPr lang="es-CO" sz="2400" dirty="0"/>
              <a:t>del cuerpo con el soplo de vida, al </a:t>
            </a:r>
            <a:r>
              <a:rPr lang="es-CO" sz="2400" dirty="0" smtClean="0"/>
              <a:t>separarse el soplo de vida en ocasión </a:t>
            </a:r>
            <a:r>
              <a:rPr lang="es-CO" sz="2400" dirty="0"/>
              <a:t>de la muerte, esta desaparece. </a:t>
            </a:r>
          </a:p>
        </p:txBody>
      </p:sp>
    </p:spTree>
    <p:extLst>
      <p:ext uri="{BB962C8B-B14F-4D97-AF65-F5344CB8AC3E}">
        <p14:creationId xmlns:p14="http://schemas.microsoft.com/office/powerpoint/2010/main" val="236764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941168"/>
            <a:ext cx="8568952" cy="1656184"/>
          </a:xfrm>
        </p:spPr>
        <p:txBody>
          <a:bodyPr>
            <a:normAutofit fontScale="92500"/>
          </a:bodyPr>
          <a:lstStyle/>
          <a:p>
            <a:pPr marL="0" indent="0" algn="ctr">
              <a:buNone/>
            </a:pPr>
            <a:r>
              <a:rPr lang="es-CO" dirty="0" smtClean="0"/>
              <a:t>"</a:t>
            </a:r>
            <a:r>
              <a:rPr lang="es-CO" dirty="0"/>
              <a:t>Y el hombre o la mujer que evocare espíritus de muertos o se entregare a la adivinación, ha de morir;" </a:t>
            </a:r>
            <a:endParaRPr lang="es-CO" dirty="0" smtClean="0"/>
          </a:p>
          <a:p>
            <a:pPr marL="0" indent="0" algn="ctr">
              <a:buNone/>
            </a:pPr>
            <a:r>
              <a:rPr lang="es-CO" dirty="0" smtClean="0">
                <a:solidFill>
                  <a:srgbClr val="FF0000"/>
                </a:solidFill>
              </a:rPr>
              <a:t>Levítico </a:t>
            </a:r>
            <a:r>
              <a:rPr lang="es-CO" dirty="0">
                <a:solidFill>
                  <a:srgbClr val="FF0000"/>
                </a:solidFill>
              </a:rPr>
              <a:t>20:27.</a:t>
            </a:r>
          </a:p>
        </p:txBody>
      </p:sp>
      <p:pic>
        <p:nvPicPr>
          <p:cNvPr id="1026" name="Picture 2" descr="http://t1.gstatic.com/images?q=tbn:ANd9GcTqPDjhF4xrPnkS_XQK60YXYXpkqFjS7-83Evgpx3_FCRW_RSFY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63597"/>
            <a:ext cx="2999077" cy="3043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544" y="385100"/>
            <a:ext cx="5400600" cy="4401205"/>
          </a:xfrm>
          <a:prstGeom prst="rect">
            <a:avLst/>
          </a:prstGeom>
        </p:spPr>
        <p:txBody>
          <a:bodyPr wrap="square">
            <a:spAutoFit/>
          </a:bodyPr>
          <a:lstStyle/>
          <a:p>
            <a:pPr algn="ctr"/>
            <a:r>
              <a:rPr lang="es-CO" sz="2800" dirty="0"/>
              <a:t>"Y si os dijeren: Preguntad a los pitones y a los adivinos, que susurran hablando, responded: ¿Por ventura no consultará el pueblo a su Dios? ¿Apelará por los vivos a los muertos? ¡A la ley y al testimonio! Si no dijeren conforme a esto, es porque no les ha amanecido.</a:t>
            </a:r>
          </a:p>
          <a:p>
            <a:pPr algn="ctr"/>
            <a:r>
              <a:rPr lang="es-CO" sz="2800" dirty="0">
                <a:solidFill>
                  <a:srgbClr val="FF0000"/>
                </a:solidFill>
              </a:rPr>
              <a:t>Isaías 8: 19, 20</a:t>
            </a:r>
          </a:p>
        </p:txBody>
      </p:sp>
      <p:sp>
        <p:nvSpPr>
          <p:cNvPr id="4" name="3 Rectángulo"/>
          <p:cNvSpPr/>
          <p:nvPr/>
        </p:nvSpPr>
        <p:spPr>
          <a:xfrm>
            <a:off x="5580112" y="3595532"/>
            <a:ext cx="3563888" cy="1015663"/>
          </a:xfrm>
          <a:prstGeom prst="rect">
            <a:avLst/>
          </a:prstGeom>
        </p:spPr>
        <p:txBody>
          <a:bodyPr wrap="square">
            <a:spAutoFit/>
          </a:bodyPr>
          <a:lstStyle/>
          <a:p>
            <a:pPr algn="ctr"/>
            <a:r>
              <a:rPr lang="es-CO" sz="2000" dirty="0" smtClean="0">
                <a:solidFill>
                  <a:srgbClr val="FF0000"/>
                </a:solidFill>
              </a:rPr>
              <a:t>¿Solamente a quién se deben dirigir las oraciones?</a:t>
            </a:r>
          </a:p>
          <a:p>
            <a:pPr algn="ctr"/>
            <a:r>
              <a:rPr lang="es-CO" sz="2000" dirty="0" smtClean="0"/>
              <a:t> </a:t>
            </a:r>
            <a:r>
              <a:rPr lang="es-CO" sz="2000" dirty="0" smtClean="0">
                <a:solidFill>
                  <a:srgbClr val="002060"/>
                </a:solidFill>
              </a:rPr>
              <a:t> Lea Juan 14:13-14; Mat.6:9-13.</a:t>
            </a:r>
            <a:endParaRPr lang="es-CO" sz="2000" dirty="0">
              <a:solidFill>
                <a:srgbClr val="002060"/>
              </a:solidFill>
            </a:endParaRPr>
          </a:p>
        </p:txBody>
      </p:sp>
    </p:spTree>
    <p:extLst>
      <p:ext uri="{BB962C8B-B14F-4D97-AF65-F5344CB8AC3E}">
        <p14:creationId xmlns:p14="http://schemas.microsoft.com/office/powerpoint/2010/main" val="28689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1224136"/>
          </a:xfrm>
        </p:spPr>
        <p:txBody>
          <a:bodyPr>
            <a:normAutofit/>
          </a:bodyPr>
          <a:lstStyle/>
          <a:p>
            <a:pPr marL="0" indent="0" algn="ctr">
              <a:buNone/>
            </a:pPr>
            <a:r>
              <a:rPr lang="es-CO" sz="3600" i="1" dirty="0" smtClean="0">
                <a:solidFill>
                  <a:srgbClr val="FF0000"/>
                </a:solidFill>
              </a:rPr>
              <a:t>¿Según el texto de Apoc.16:13; de donde salen estos espíritus a manera de ranas?</a:t>
            </a:r>
          </a:p>
        </p:txBody>
      </p:sp>
      <p:sp>
        <p:nvSpPr>
          <p:cNvPr id="4" name="3 Rectángulo"/>
          <p:cNvSpPr/>
          <p:nvPr/>
        </p:nvSpPr>
        <p:spPr>
          <a:xfrm>
            <a:off x="467544" y="1772816"/>
            <a:ext cx="4824536" cy="2954655"/>
          </a:xfrm>
          <a:prstGeom prst="rect">
            <a:avLst/>
          </a:prstGeom>
        </p:spPr>
        <p:txBody>
          <a:bodyPr wrap="square">
            <a:spAutoFit/>
          </a:bodyPr>
          <a:lstStyle/>
          <a:p>
            <a:r>
              <a:rPr lang="es-CO" sz="2800" b="1" dirty="0"/>
              <a:t>De la boca. </a:t>
            </a:r>
            <a:r>
              <a:rPr lang="es-CO" sz="2800" dirty="0"/>
              <a:t>La boca es el instrumento del habla. Este instrumento Dios nos lo dio para glorificar su Nombre, y comunicar su verdad a nuestros semejantes.</a:t>
            </a:r>
          </a:p>
          <a:p>
            <a:pPr algn="ctr"/>
            <a:endParaRPr lang="es-CO" i="1" dirty="0">
              <a:solidFill>
                <a:srgbClr val="FF0000"/>
              </a:solidFill>
            </a:endParaRPr>
          </a:p>
        </p:txBody>
      </p:sp>
      <p:sp>
        <p:nvSpPr>
          <p:cNvPr id="5" name="4 Rectángulo"/>
          <p:cNvSpPr/>
          <p:nvPr/>
        </p:nvSpPr>
        <p:spPr>
          <a:xfrm>
            <a:off x="467544" y="4549676"/>
            <a:ext cx="8280920" cy="2246769"/>
          </a:xfrm>
          <a:prstGeom prst="rect">
            <a:avLst/>
          </a:prstGeom>
        </p:spPr>
        <p:txBody>
          <a:bodyPr wrap="square">
            <a:spAutoFit/>
          </a:bodyPr>
          <a:lstStyle/>
          <a:p>
            <a:pPr algn="ctr"/>
            <a:r>
              <a:rPr lang="es-CO" sz="2800" dirty="0"/>
              <a:t> Estos “</a:t>
            </a:r>
            <a:r>
              <a:rPr lang="es-CO" sz="2800" i="1" dirty="0">
                <a:solidFill>
                  <a:srgbClr val="0070C0"/>
                </a:solidFill>
              </a:rPr>
              <a:t>tres espíritus inmundos</a:t>
            </a:r>
            <a:r>
              <a:rPr lang="es-CO" sz="2800" dirty="0"/>
              <a:t>” que salen de las bocas del “</a:t>
            </a:r>
            <a:r>
              <a:rPr lang="es-CO" sz="2800" i="1" dirty="0">
                <a:solidFill>
                  <a:srgbClr val="0070C0"/>
                </a:solidFill>
              </a:rPr>
              <a:t>dragón”, de la “bestia” y del “falso profeta</a:t>
            </a:r>
            <a:r>
              <a:rPr lang="es-CO" sz="2800" dirty="0"/>
              <a:t>”, representan la política que esta triple unión religiosa proclamará al mundo, la cual se menciona en </a:t>
            </a:r>
            <a:r>
              <a:rPr lang="es-CO" sz="2800" dirty="0" smtClean="0"/>
              <a:t> Apoc.17:2 </a:t>
            </a:r>
            <a:r>
              <a:rPr lang="es-CO" sz="2800" dirty="0"/>
              <a:t>como el “</a:t>
            </a:r>
            <a:r>
              <a:rPr lang="es-CO" sz="2800" i="1" dirty="0">
                <a:solidFill>
                  <a:srgbClr val="0070C0"/>
                </a:solidFill>
              </a:rPr>
              <a:t>vino</a:t>
            </a:r>
            <a:r>
              <a:rPr lang="es-CO" sz="2800" dirty="0"/>
              <a:t>” de </a:t>
            </a:r>
            <a:r>
              <a:rPr lang="es-CO" sz="2800" dirty="0" smtClean="0"/>
              <a:t>Babilonia</a:t>
            </a:r>
            <a:endParaRPr lang="es-CO" sz="2800" dirty="0"/>
          </a:p>
        </p:txBody>
      </p:sp>
      <p:sp>
        <p:nvSpPr>
          <p:cNvPr id="6" name="AutoShape 6" descr="data:image/jpeg;base64,/9j/4AAQSkZJRgABAQAAAQABAAD/2wCEAAkGBhQPERQUEBQVFBUUFRYUFBYUFBQUFBYVFhUZFBUUFxUXHCYfFxojGRQUHy8gIycpLCwsFh4xNTAqNSYrLSkBCQoKDgwOGg8PGikkHB4pKS8sLCwpLCwsKSwsLCwsLCwqLCwpLCwvKSksKSwsKSkpLCwsLCksLCwsKSwsLCwsLP/AABEIALgBEgMBIgACEQEDEQH/xAAcAAABBQEBAQAAAAAAAAAAAAAAAwQFBgcCAQj/xABJEAACAQIDBAUGDAUDAwMFAAABAgMAEQQSIQUGEzEHIkFRcTJhcoGRsRQXIyQzQlJTkpOh0haCssHRFTRiQ6Kzc/DxJTVjg8L/xAAaAQACAwEBAAAAAAAAAAAAAAAAAwECBAUG/8QALREAAgIBAwQBAgYCAwAAAAAAAAECEQMSITEEE0FRIjIzI2FxgZGhFDQFwfD/2gAMAwEAAhEDEQA/AH292+GJw2LeOJwFAUgFFY3ZQTqfOaiB0gYz7xfy0/xXPSAPn8nox/0CoBRXUjFUIb3LIu/uM+8X8tf8Usm/OLP11/Av+KrarS6LTFBFbYbz9J2Pw5XhyqL87xRn3iojA9MG0nkVTKliQD8jF+2o/fkeR/77Krmy/pU9IVhy7ZKQ6O8TbE31xRA66/gWlBvlivtr+Bagoh1R4UoBXSWOPoRqZNDfHFfbX8C0ljd9sUiEh1B7OovZTPAYB8RKkUIu7mwv5KgeU7dyqNT6gNSKuOydlbLxUc2ChZJ5zG2aZkOZnXTPFKRlsjEGyGwv23JpGWcIbVuXim/Jj0nTFtIMRxk52+hi7/Rq87J34xUkYLOpPbZFH6CsTxKFZGDCzBiGHcQbEe29b1u7u/Hj9lQPhAoxWGBSVdFMtyWsx72BDKx0ButxrbLhmk/lwMkm1sA3uxP2x+Ba6G9mJ+0PwioaI37CCCQQRYhgbMpHYQQQRSoWuoscX4M9slf4rxH2h+EUfxXiPtD8IqKy17lo7UfQan7JT+K8R9ofhFeHezEfaH4RUXlrwrR24+g1MlP4sxP2h+EUfxbiftj8IqKy14RR24+g1MlDvdiftj8Arg74Yn7Y/AtRhFJsKjtx9BqZJtvpih9dfwLSjbzY8JnKOEyhs3BXRTydlHWRf+TADtvUG5UEGQXQMhkHfGHUyD1oGr3FYR4MZOxZlxCTyNxVNpDmYsjg9qshU25EG1raUicalpii6e1sl130xJ5Ov4Fo/jLFfbH4FqNxahkE6KEu4jxEaiyRzMCY5Yx9WKUBtPquCO2kWWyO90sjRqwMgWQmQkKUjOrgW1N9NedjaY6GraIdkz/GWK+2v4FoO+WK+2v4FqIC14RTO3H0RqZLHfPFfbX8C1yd9sV9tfwLUQRXDCo0R9BqZMHffF/bX8C1yd+cX9tfwLUMRXBWo0RJtkyd+sX9tfwL/ihN+8WWAzrqQPo17/CoNhXMQ6y+kPfVHBE2zcQx7z7a9ryisbHmTb/D59J6Kf0CoJFqwb+D59J6Kf0CoJRWyHAh8nSLS6Ck0FLqKaipVN+xonj/AGqsbM+lT0hVr38Xqp41VNmfTJ6Qrm5/u/wOh9Jq8K9UeFdnTvPIAAXJJNgAO0kkADtJojayAnsHifZ209xKyYN8pAXFWHDW6v8ABlYa4h8pK8UglUW5y9Zj9UV0pz0qvLEpWPo9mTlZMJgkzzsFGPlV1VYUPk4JJCefMuVub3HorYHZT7KxmBM7RKzzCJYo2Z2KSI0TSM1lCKGaMcjcnmLVDbOklwt/gs0kJYWcqVbPz1YOCC2p63PXnTfGIwDzF3kmur8SRizlkIZNTyAIGg0FZ3hyb29mX1LYpvSfsJoNs4mJFPysokjA7ePZwB/MxHqrSt0sKuAx6YcYiTPb4PiGRF+D8R0JWFWzZ8yuVtJbytLC5qH6T9v4KbE4DaeGnSSSOSJZcN/1Qsbma7D6pBumo7RY6VL4jaeDGIfF4WczmR/hEeG4EquMQRpxJGsqxh+ue3Swv24se9oYyH2YhEBPLhRmSZ2uctmyai93d5DlVbi5J1FiaesY1wcc5xK8diFbCmJs4cFeIqsDeyq4bMQQfNcCldjJDFBNh8WzIkyQkTqhk4csLtIM6LqVJa/tBIuDRi2hYxR4VmmWNnlmnaMxiSR1WNUjQi4VVTz9mp1NdC56lHdcCqVWOcHsKebIbZFlw0mKidbS5gmXJGw0Cs2dTYE6HncGzHCSK8JmkZkiUJmKKGkeSQXSCIN1S5FySdFXU89FtoY9XwcOEYnNHjM6KA4+RaKRswcCwyySMLXuNKWhGGGGME8rYcx4j4RC4heZGBhERjKp9YAG2o+ra+oqNWRJt+6CojT6vEj4hiDIkglCCWGR/JVigCyI1tHUc9CBXbLSzbbi+BYiAI8ZLwzQPIrGXEujgvnyArEbIoVeQB1N81uStPwSbTT8eyk0kJwYZpHWOOxdzZbmyjQszMexVUFie4d9q5gjjxDiPBvNLISRGZViSHE5QWfhW60JyqxXiEhgOYJp3s7ERxTZsRm4LxTQSMoLMglUDOAATpltoDoxNe7B2vhsDiYjGz4pEJV8QYWijijKlbxxatI98oZ+QXNlGppOaUlJpXsti0UqIuKUOoYciL66H1145sCToBqSewCjCAWYKcyh3CNYrmQOcrWYAi4sda9xERZSBztpflfsv5r1pTbjZTycYmFoyolR484uglRkzi31cw107OffVg2EcLjUTDY9jFNCAmHxAcRtJEPJiLMCrMvLKwNxqNc1PsR0kriGZMTgc+FKqGDZWkD2u5yHquoJsCCDpftsGGI3WwmKBOzsXCw5nDYlyCvmBYcRB5nVvEVglNyXzVPwxyVcEOkcfGx0UDmSA4fEKjswa5gjWdJMwABCzRtY9zaU0nwZWPCzPk+cCRkW12WOOwLs/JSWNsuug1PYHeLRcPHJBHJHJPMvBk4DF4cPhyQ0qmSwDSvlVbAdVb9+ptnFxS4PBxRv8vCMRFJGUcZVlJYSZrZbdRO3XP5jUxbTTXD/ALIZxh8MDiIIp5RCsyBywQu0YfTD8TWymTnYjqjLcgt1V8Bsj4TipIMNPHKka52xORljVBbOcuY5yCbaGx11FjUjjdo7Pmn+Fyyyo5EbS4MQszPJEAFVJLZchyqD2EDmtyKgMHiMQj8WB2hnkaV+pr5eacxlbEOOrYAjnahTySTd+ApI9x0mHLp8ClmmQq2d5YwgzArlaMhVurAtobkZR30kwp1i8XHLhMPJw41xM00nykKiNZcOgs8rxp1MxkYLcDUoxHaKbkU/C247lZciJFckUqRXDCmFRFq8iHWX0h766YURDrL6Q99UfBKNsooorCzSZXv0Pn0nop/QKg1FTu/P+9k9FP6BUIorZDgzy5FEFLIK4QUsgpyKlW39XqJ41UNmfSp6Qq5b/wBuGviKpmzfpU9IVzOo+7/A+H0mvRR3QDXkORII7QQRyPnruHDBbnUliWZmJZmY8yzHUnzmusKOovhSwWusorkz2chaTxy/Jt4U5C1xjV+TbwqzWxBjG0fpn9KtY3WX5EeArKNqj5Z/SrWd0h8gvgK53R/cY/JwiYyUBKVC1RNt7+SI0ixIFaCbK19Q8YJW5+z1sv4hXRyZI41chEYuXBdwldZKR2Xj1xMSSx+S4v4HkVPnBuPVTvLTFTVogSy14Upa1U3ereeXCYkJoIZIiA1rkSG4z3/4nLcd1UyTWNWyYq+C0slJlKqO4W87OThsQxLi/DZjct3oT2kcx5r91XRlquOayR1ImSadMbFK4yU4K0mXUMFLDMdQLi5HeBzq5AnkpCfAJJ5aK3iAffT7JXhSooBpHhwgsoAHcBavclLla5y1FAJFa4dO4kEEEFSVZSDcMrDUEEA3FLla4IqGgGrRkuXkd5HIC5nNzlHJR3Aa6DvNBWlmFcEVVRSVImxIrXDLS5FcOtFANmWiJesviPfSjCvIh1l9Ie+lvgsjZRRQKK57NJl2/A+eyein9IqFUVO77D57J4J/SKhkFbsa2M8uTpFpdRXKilVFOSKGbb2bSMkpTsX31E7O+lT0h76cbwj5xJ4032d9KnpD31xZtvJv7NS4Nlwi9RfCnCrTaN8kGYC5VCbd9hepTH7KeDEiDiIwaJJxO44USRMSrPJqQAGFhrc51Hea7TyRhSkZdLY3C1xjF+Tbwp7j9lyQYpcMHSZpUSSJwOGhVs+YsMzWVRGzEgm68taZIgxJ4eFeaR3OWJpViSDEWBZuHlGaHqqxXOWDAWJBINVeeFbE6GYttgfLv41rO530C+AqjYPc2baL42SDL81jMzqx67aE5FUalrK3muLdorS4NiNs+VcMC0jNDA8YICszykpw9NLB1OvYOfImsXSyUcrsbkVxEd5o74OfrZPkmObla2v62t66ytcYpMM0nWDAwYgdpCgLm8TGykH7SE1q2PhXELJh0kkdnvAJMsYwjyseHw0sOKq5jZZSSCeYsRWMYyGTDtLBILMrlXXnZ4yVPvYeujq8mqSaDHGkXjo62gYMRLg5De5Yx92ZfKt5mXX1VPbL2zJPtLERBhwYEy5dNXzAFr8+eYeoVlWG2q8cscq6PHkse/JoL+oAeFapsHY0UE802IeeGXEwviyUWIxQRyMXw8cucEvK5GiLY6gcybGHqaUY+n/QShu2Wa1ZVicCRPPgcQdZHMuGkY6CVtV1PJZB1T3MBWnYePi4Z5sTI2GgjCLM8YLTNI4U8GEC9m66DMQfKsBzK0vb2Ch2vmXAyNLJFJFHCZQI5pElyAq4AA6sjN1rclPfetHU5Izelcr/AM0UxprkzkO8Ul9VdG8CrKfeCK1PaW+gTCQTRqHkn0VOzMNJOXc2g8RUVsjc3A4uXGLidocKTD2+UEfyT5bJNLqesOIQBYgnyra2FV2RiQuMw65y8ceIGQ2tdTIOsFPK9gbVgw5XjbivI6UUzYgDYXFj2juPaKc4+JU2ZBYDiYvGZ8xAzBImfLY8wAkSD/8AYe80hiWKqSBe1uwtYXAJyjVrC5sNTa3bTreiOGPD4Hh4kyOmHb4Oi4d2WfOVzSFswEQuAOsSQOwnQ9LqHvGP5iIcNjPLQVr2WFkhhmLC088kSxZdckYYNLm9NCLcrMvbz9mgkSOCVsvDxLssa2OfKqZ1lJvbK1jYW5FTfWwcssH/ADRXSxpNPl1uluIsVuIOLmZM4YRWuUtpmvzvpoTShWksXGyPhmbh3xEYkUG44aSOiRNJLyFyXLAA5cvbS+KjMU74eV4Y3RlVpGe0KKyqwkYvY8nAy8y2g76Wssd7ZOliTCk2FSE2ymXHPg1kDEPGokcKtlkRWzMAQCbtlAFsxsB2kMjhn47wLaR1naBT5AcqT1jzygAMSdbBSfNUrNB+fFhpYgwrkiltlLBNHO82MWDhMeGTAxjli0VZFGbMbubAA3sVuOsAFNnYJWwoxeMkeCAtw1WJM88sut1S4IUAqwuQb5TytcreeCJ0MZ2rhhXUTAl8pYoHYRtIuV2S/VLKALG3mHgK9ZaanasqN2FEQ6y+I99KFa8jHWXxHvqslsSa+KK8Fe1zWajM99B88fwT+kVDoKm98h88fwT+kVEKK3418UZpcnailkWuFWlkFPRUyTeUWxMnjTPAfSp6Q99Pt6R85fxphgfpE9JffXCn9x/qalwbTEPkD6B/pNPN98UjS4KM5RlwcUjswdlLEERZwisWy/KkKBrxDTbDJeCw5lCB7KVgm40ryWYDJBEuZSptFAitodbcTiV2Jwc5Q/czp0mdbKxSCcSzq4w/wb4CosTKmHEeRZSq3OYnMSBewlPO2rjYm1oMFiImjMmJjjOV52haJIoypXNHF5cknLM/ILmyjU0oq15il+TbwqX0qrZvgjuFC3L3oi2Zt15Gl+bO00byZXAMbEtG2W2bylTsqwbiTLC8eIsZFSZ2a1yxjYSJmUc9OLnsPPbU1lW8Q+cP41q24Y+br4CsPTQUskosbkdRTJXA4yDCSxfBjLjEhdSC0LQpFHezGzWaecITlsFUHW17Csp6SMOP9QxEsZLRTyvLGxR0uHOZhZwDoxI5dl+2toC1T+k/Y/GwnEUdaBs38jdV/Z1T6jWnqel+DlbbRSGTejIBW04jbeA2mcLihipUxMUIjbBiFpg0iplLRgkIuhPWJtYC9rEVixq49FUObHX+zFIR68q//wBVzMCvJFfmPk6TNAxOOmhQHiCIOqnFKwWSBs1o7tFIpUi+VSdDYqL8qjtp7Rw2zNq4LGJhREkcarjViByLiJoSWVUJ0KLIDbTUW5irTiMLmIKs6Mt7NGxVgDa4uOYNhodNB3CmG0NgJLhZYB/1FbVjmJkPWDsTqTmsSa62bpdbbRnhkoqu0pdkbNw+LfA4l8XPi43hiQoVWCKUjOWLKLsBpfn5uZrM8NNkdWHNWDew3rmSMqSCLEEgjuI0Ioi8oeIrieTUfQczWBY9gJ9mtRD45zNGjXywmCNB2KGwaiVfNeSJG8b99TWIhzKy94I9otUdPHHJLGYxLxWMT4nOuWONoYDDkja3ymdmz3ufJHK9q9BlT1RMceGLzy4Z4sNx5zmw0csT4RI2M0rNJm6rXsquFAL2tY8weSeJ2mHw6tiHVcVFinmEVmAkimULkh0+oMqgdgi1tcGpDh+avGQd1VXS07vyT3CL2zi0niwyRZmlTBvh5ozG65GVeqczAKbtmGh7Qa83gxA2hJJMsdkVAidTLJK4TK0z3AJa3VW/JR2XNPcbiFhRnfRVFyahdnbUIxGLjkOiBZU/9Mr/AJFR2YxaTfv+w1NkttXay4vGrimjyQRTwsAEIkYRumaeQKMzNlWwGpCiwFyRXOH2rCm0Jp1zTYdpZSxVGDZcRH1yqsASVZmGnME2udKhNzJGkw7SuSeLK7i/Yt7AfpUxOcqk9wvS44IuKa4os5tMbYxsHFC0GFmfEyS5IwzQtEsECyJK18wGaRjGg9QNl7UJtoz4dWEbBoS6B4JUWWGSSQSOoyODbMYSOqQSzC2tUza+3WGLjCnQkA/iq+qjaNHJJExWxaNyhI52JHPXUdx1FjS4QU1KK3afkluqZ1tVIlxc6YZckUeVMoYsomA+WyX5KGOWw0uhtTdhXcGGWNQqiwFDLWqENMUhbduxuy15GvWHiPfSrLXKDrDxHvolwCNZFFeCiuWzWZzvgPnj+Cf0iolBUvvePnb+C/0iopRXRx/SjLLk7UUugpJRS8YpyKmSb2j509RmD+kT0h76ld8B86ek929lGeUdykGuHKLeVpezWnUTYdmfRL4U9UU3wMWVAO4U7Va9BFbGJnSivMSOo3hSiivMQOo3hTPBBhG8w+cv41qnR9rh18BWW70j5y9an0d/7dfCuR0n3pGnJ9KLURXDIsikGzKwII5ggixHgRXG04i0TgDMbeTe2Ycyl+zMLj10+2vgEjUYzCWOElAeRVFuC17GQL2L2OvNWBNtWt0Z5lGSjLyIUbVowbffdU7PnsusUl2iJ52B1Q+cXHiCKT3F2l8Hx0DE2DNw28JOp+hIPqrQ+lnBZ8ErjnHKp/lcFT+uWsfRrEEaEcq4uePZzfH9TVF6o7n0iy1zamm7+0TisLDMbXdAWtyzcm/UGnxWu/GSkrRjaoxrpK2CcPijIo6k93HcH+uvt1/mqoit+3p2IuMwskbC7BWaPvEiqSpHu8DWA1wusxdvJa4ZsxytH0LsrFieCKUfXjVvWQL/AK3p1aqV0Ubc4sDYdhrD1lN+aOxNreZj/wBwq9FK7ODIskFIyzjToRtXhFLZK5K04qR22MIJYJUP1kYfpWOYneGR2UR3DNh1w797WNtP0FbDvDtFcNhpZG7FNvOxFgPbWP7k7MOJxsYtcKeI3guvvtXM6y3OMY8sfi4bNW2Ls74Ph4ou1EAPjzP6muNu4oRQOzfZNSriqH0oY4rGkY+sdfAa1pyvt42/SKR+Uim7CjbEYuO+vWzeoa1sQW2lUDoz2USzTEaDQVoZWs/Rwahqfkvke9CDCkmFOCKTYVrYobsK5QdYeI99KsK5QdYeI99LlwSjUxRQKK5TNhnW9/8Au38F/pFRa1K73f7t/Bf6RUUtdLH9KMsuRVaXjpFaXjpyKmS75j501TXRmoMj381Q++o+dN4VL9GR+Vf1Vycf+x+5of0GmySBFLNoFBJPcALk15tBhCjCSYricmdMLHCZSLi6LiJOUZYEaXGW97t2mJU5dBmsVbLyzZWDZb+e1vXTfbe2cEHmmw+KkWSZjIcO2GJkEhGoMrkIq3781tbX0FdHPNxklbS/ITFWh9hY5Z+EUXLFLiPg3EBDOjLdpGaMiyrZHALHmAbWYXbSYwiKXiEjgGQTMqXaySmBQiHTiSPZVB0FyTcLYxEu+uFGExkEkyXnSFwoBKtKkgEq6CwzIsY1+zT3ZW1cE0c0IlZIMREimSHMzxSRyNIrFVuxVi7X8Nedwp5p/KnwW0rYoO/OwYmxuHiwJleWeOLiRSlGeKeQ24LMgABAIuLdXt7heNkYSPB/N4ZZZJYisTyhY/ghxBYJwbW4gTMcvFBNjrlIvVSh2lgtl7Yws0Mkk8cTXmcw8JesCl4oz1jlDFteZGlXPZ0+EglD7OaTGrxeOFMZjiiXPnN2YBppBrkXQA2LagVgwtqb5sbLgmVxJc5NInDSLJn6ywiEEzO2U9YKFNrHrErqL3EXHiM+ExS5phGZMNiVjkVFzpx1jlf5M2AOZGZCNCFN2JNPo8fEcViZCJHwspnjdljkVwmJRGdhGy5jldCpsDobi/KmTBZBwYZDiM3DV5uBJBGkMTiXIBIbtI7pHmI0AS3PnulKWRq/yr/sVSQ23wfjYcxHSJ3yMQpd8sRV55I1BGkYyi5vdjlA5kU3eHo7w3wvDYbZeLGKfEnyWUDhIVDrI8i6EFCWsADZfOK0eRoMkaYiSTDvCZ1DrA86TQzyGQgZQcsgvbXtvowOmSb37xA7R4mCz4dcMI4IDfLKqwIIwzEa3Njz7DY1j6ttu3yNx7I0jZuFg2eRgcLiJsTPBIBiAYkXDqGvnANsykGx8ojs7dLKRVMw+3HVNpnaXDefCSJhoMYI1gnaVnZEBZAOIgCcSzX6oN7g1YcLtIs6LmVmYScRFR1aHIwCZnJs+cXOgHLS41rZ0eVadLFZI72SaDWvnPbODaDESxuNUkYH1E2I81rV9HCsT6VcFw9oO3ZKiSD2ZD+qGo6+NxT9E4nue9GW2uDjwG0WcGM9gzE5k/7hb+atqKV80QTFGDKbFSGB7iDcH219H7J2gMTBFMvKRFfwJGo9RuPVVehybOIZV5FiKTalWpFq6iEMznpexxCwxDkxZz58ugH6110UbMyxSzEau2RfRXU/qf0rvpdw94YX7pCvtW/9qkujSQNgFA5q7g+N7+4iueo31bv0Nv8ADLKRWXdKWIvNGvcCa1M1kfSa98WB3L/emdc6xEYvqLluEgGCS3bzqfNV7o+e+CTzXqwtTcP21+hEuWJtSb0oa4arsqItXKeUPEe+u2rlPKHiPfVJcEo1AUUCiuQzYZ3vd/u38F/pFRS0/wB78agx0iF1zBUJFxcDKOyo9Wro4n8UZZci604jptE4NO4hT0UMm34HzpvD+9SnRj9M3q/vUbv2PnR8KkujD6dvV/euTD/Z/c0v6C1dIG3mwsKiM2eQ2B7gOZrJJsQzkliSTzJNaX0sw2jhbzsnrNmv7AazCjrpPuUGJfE9vSuGxbxm6MVPmpGisV0NHWPx5nbM/lWAPnt21rnRj9AvhWNVqe6W2lweA4jdim3jW7o5fNt+hWRbGgyYpVNiQK8TEKfJIrCNqb44idic5UE6Af5pvhN58RE11kY+Y6itP+fBPgX2mfQBYXtWIdIuE4W0Z9LBirj+dAT+t6t+6e+xxUgWTRhYnuqO6ZMDaeCYcpIinrRr+5x7KjqpRy4dUfDJxpxlTKXtHeDEYlY0nmkkWIWjV3LBRy0B8wAvzsAOQrZejjbwxmDUMbyQ2ifvIA6jetdPFTWFVaejveH4HjEzG0cto5O7U9VvU1vUTWHpsmie/DGzjaN3y1mHTVgf9tKO54z6rOvvatO4oqo9KmFE2z3I1MTpIPC+Rv0e/qrqdTFyxsRB1Iw6ta6H9u54pMMx1jPEj9Bj1h6m1/nrJqlt1dtHBYqKbsVrOO9G0b9Df1CuTgyduaZomrR9BvUdjNorG4Q9qlr+YED186p23+lFI3McK8SxsWBGXz2PbVFbfCc4njsxJ5BezL2L4aCutk6yENluZ1jb5NA6V1vgkP8A+Vf1U1F9E2O6ssX/ACDj1ix91VTa++M+Lh4cxDDMHvbW4v8A5qV6LMYExbKfrxkDxBv/AJrKsyn1KkvOxfS1CjWiKxnpEe+NbzKP71sM09hWKb7TZ8W58K0f8g/w6/Mph5Lx0aT3wpXuY++rTNIFFzWb9He1OHxEJ89Tm8u8PDiJB1ow5ksKb8BKL1FoWUML1zmB0FZ4m/mRQLE1Jbr70iZ2Dm3derR6mEmlZDg0W5hXKDrDxHvoaXuNJCcAi/ePfTpPYqjVBRQKK5DNh87dMMhXa8pBsQkJBH/pLXmy96s8XW0ZdD5/+VedMv8A92m9CH/xLVIDWpUcrxydEOKZpWxNscSQirTFJWTbtbZEEy8TVToT3eerjtzeMYdhY3B5Wro4c60WxEoblW36Pzo+H96edGz2xDeAqv7a2j8IlL1K7m4N5jMkRs7R2U+c+esUJXntexrXxoedIm8i4qVY49UiJ172PP3VT6WxmGaJ2RxZkYqw84NjSNIyzc5uTLxVKkFFFFLJCpfaGPb4PDF9WxY+fW1RFLz4ouqKeSCw9ZvV4ypMhoQoooqhIrh8S0bBkYqw5EVP7W3rbG4URzeXGwdW7wRlYW7DqD/LVboq8ZyimlwyKQV6DXlFUJN63U2r8JwcMhN2K5X9JOq3ttf1082rhRNBLGfrxuvrKkD9bVS+ibH5oJojzRw48HFj+qfrV8Q16XDLuYk35RiktMj5yNeVJbx4EwYqeMi2WRreBN1/Qio2vNyVOjaFFFFQAVK7r43g4uF+5wD4N1T76iq6RrEEdmtWi9LTIe5v+MYlTasa3vjIxBv2itOXbIOESW/OMH9NayPbO0OPKzdnZ4V1OtmnFCMS3HG7bfLWHaDT7egkAA99RGx58kyH/kAfXpUxvntRXl4cYGVAAT2lra+ysUWu0xr+orVdxTFDdSQR2iuKKzFzQd0d4DOCjnrKPb56fbxYzJFYGxZ0X1Fxf9L1R918bwcQpPKxB99d7S2scRiVN+qJFyj1863/AOR+FT5FaPkfVBooNFUGnzt0xrfa8oH2If8AxLVPfAMBfQ+Yc6uvS0f/AKzJ6MP/AIlrjZu42KxOH+ERKpTXKuazvlNiVXt1BHMXtpVIY1K79iMmRxaootdyTswAYkhdBfsFK46HK3jr/musPgc2raD9aVolelDNarUxpVo6PcesOKGY2vb31FnYhZcyEHsy365OtgAOZNtB20j/AKROtzwZRlJBPDcWKkg300sVYeo91TFvFNN+AtTWxM7/AOxvg+KLhw6zlpR3rc6qfbVYqSm2ZiGZuKkgK3zGRXFsovl1Gh1At/yHfTI4ZrkZTdRcixuB3nu5iq5JKUm0WSpCVFSD7CmGmRi2l1AbOMyl/JtfkDrypvhsA8lsqmxJAJ0W4GYjNyva3tHfVCRArXlS0OypJkhtkAYlEBYBiSx1I589PZ3i7n+E5cjMxUZGycxYEJxSHuQyXU6XXUgi4OhlgQFFSOC2FJMSEy3AJNzbUFVK37wXXza3vam0WAkdC6oxVSFJAuASCQD6gagBvRT7DbIeQMRlBVgmVmCuWIJygNzPVOnO+lJnZsgAPDexNgcrWJy5rXt3a0ANaKX+Bub5RmC2uV6wFxcajTsPsNcHDsFDFSFPJiDY8+R9R9hoAm9zd4PgU5c+SyFW/RlPtH61Yn6UyH6qEr4/2qo7S2BJh78TLoLmx7CxS9iBcZgRcaUjFsiVs9o26gzNdSLAnKPWToB5jT4dROEdMWUcE3bJXfXaaYuZcRH/ANRAHHaHQZbnxXL7KrtO32VMt7xSC173Rha2h7POPbRLsqRRdkYG5FirBhbmSCNBzHqPdSpy1OyyVDSilI8OzAkKSBoSAbDQtqfBWP8AKe6lY9nSMFKo7Zr5bKxva97aa+SeXcaqSNq9FOl2TMTbhSfgbvt3d+lcyYBw4UKWJbKuUMc5vbqi1zrQA7/15/g3AubAm3onW3tv7ai6ef6RNr8jJocp6jaNlz25c8uvhrSKYN2F1RiL20B53A95A9dWcm+SKoSBr13LEk6km5pdNnSsCVjcgHKSEYgNcDKTbndlFv8AkO+lP9Gm1vFIALgkowAte9zbS1jfwNVJGVFP22DiA5TgyFgSCFRm5C5tYa6a+FMKAPQbUtgvpE9NfeKQpfBfSJ6a+8UAfXZooNFbAPnzpcwUkm1peGjMckOii50jXsGtX3or2txMIIHBSWAkFGBVijMWVgDzF2I9Q76kMbvThcJjsSk7cN24TZyrEMvCUBbqCRYg6H7VTm7+3IsUc8JLotxnKsq3trlLgXt22q0Y6baMWSWp6WUn4r0l2hNNiF+QD544+WdnAZs1tQgYtp2+HNt0pbHwsOHjaONI5S4VRGoTMljmuBzA6uvn89adtYNKpELKrAEZ2AcBr9q5he3iKw3f3drHQ4hGxTrKJnCRzA3FrjQRjyLZr25HW16lSSVlXFt1fBVH2i0NihAYMGXQHUdvhqabx7flVgwIzA3BygkG7tfXzyv+ndXmO2RJGC75St7Zg6sCbKRYg9ob/tb7Jsv/AA07RpJEVZWC3zMkZDsSCoDNdwNLkcswvasmSet2bIQ0qhH+IJcxa63N9SinmVJtfl5CjwuORNJf6vJnZ83WZOGx70yhbefQAa93fS/8NzdgQ6XAWRGJFmYEAG5BCNbv07xUa62JGhsbaaj1GllyRG8Etybrc2PkLa4JYEC1h1mLadutJYba8ka5VItcsbqpJJtzPM+SP17zTGigCQwm2pIlCplsGDeQtyVzZcxtdrZ259/mFKDeOYCyFUurociKt1kRUdWsNRZFOvIgEa61F0UASsW8kyNmUqp15RoAbsrMSALHNkUG/MC3LSmuH2k0dwuWzG5BRWHIi1j2db9B3U0ooAfw7akTPbLd2zliiFg2ozKSOqes3LlfTkK7Xb8otZgMosLKo0ylAD3izPodOse+o2igB2m0CBJYAcRQhy2C5QQTpbmSo107e+vG2ixjEWmQG9soBuM1rkany29vmFNaKAJDGbaeUMGCDNq2VFUkls3Mef8A960od45ib3W45fJx9XUscunVuT2dw7qi6KAJJdvyg3GW9so6i6LcHKNNB1QNOzSj+IJbEAgXzXsqi+fPmvYa/SONew27BUbRQA7G0CBKAMvFtcLooAbNYL4gWN9BcdtL4fbjxhVTKAvK6qxv1rm5Gl87Dwt3VG16KAJqbE4mGOPMgCdRkJjQqTpItzaxuApseYFIDa8rNG7guIXDAWsL3XQm2l8g9hPO9OcJvY8P0UaISiozAuWbJHw1NybLYX5AXzNfS1u8FvnLDbhqotYkhpLlhGI83lWBsLjTQ0AR42xLltcWIK6qvklcmW9vJsBp3gHnXOG2pJGuRSMoJOVlDDMwAvZvRX8I7hT2DeuVDoAfotMz2+StYWzWsct/MTcWNH8WS5beaxbM+YnhCLMTfyrAHNzGo5G1ADSHasqXKkXzM18q3zOVJ/8AGPN7acQ46dwzqAQoCkhFsoJsqj2gADlpS38XSZs2UX01zyZtOIdGDXH0rdvvN4+Pa7BHSwKuSxFrC5Kk6D0Bbu1tQBIRY/FtdlUjqO+iBRkYnMVHdmRjp2qT31Bs1/8A4t5qkINtFAAEW4iaG935OzsSQGsfpCLctB642gApfBfSJ6a+8UhS+C+kT0194oA+uzRQaK2AZB0h9HuOxu0JJcOgMTLGATIiG6oFbqk35g1o+ydlfB8PHGiZQkYXKDrfL1hfkSTe5vqTRRQthUoKXJStj4LbOHxUkrRB45nLyRnER2BLEjIb9Ujlft7fM4372PtDaAiSKDIkbcQl5osxe1hbKxsACe3W/Zaiip1Fe1Epm0ei7acynNGrEtmJMyFmNsozEtrYE27rnvpsOi7bH2e0H/cpzAyg+VzA0oopcopuxkVSo6Tow2uLdQGwAF8RHpa+W3W0y3JHdTP4mtp/cp+dF+6iiq9tFrD4mtp/cp+dF+6j4mtp/cp+dF+6iijtoLD4mtp/cp+dF+6j4mtp/cp+dF+6iijtoLD4mtp/cp+dF+6j4mtp/cp+dF+6iijtoLD4mtp/cp+dF+6j4mtp/cp+dF+6iijtoLD4mtp/cp+dF+6j4mtp/cp+dF+6iijtoLD4mtp/cp+dF+6j4mtp/cp+dF+6iijtoLD4mtp/cp+dF+6j4mtp/cp+dF+6iijtoLD4mtp/cp+dF+6j4mtp/cp+dF+6iijtoLD4mtp/cp+dF+6j4mtp/cp+dF+6iijtoLD4mtp/cp+dF+6j4mtp/cp+dF+6iijtoLD4mtp/cp+dF+6j4mtp/cp+dF+6iijtoLD4mtp/cp+dF+6j4mtp/cp+dF+6iijtoLD4mtp/cp+dF+6lcN0O7SV1JhSwYE/LRcgb/aooo7aCz6HyE62OvmoooqXIk//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8" descr="data:image/jpeg;base64,/9j/4AAQSkZJRgABAQAAAQABAAD/2wBDAAkGBwgHBgkIBwgKCgkLDRYPDQwMDRsUFRAWIB0iIiAdHx8kKDQsJCYxJx8fLT0tMTU3Ojo6Iys/RD84QzQ5Ojf/2wBDAQoKCg0MDRoPDxo3JR8lNzc3Nzc3Nzc3Nzc3Nzc3Nzc3Nzc3Nzc3Nzc3Nzc3Nzc3Nzc3Nzc3Nzc3Nzc3Nzc3Nzf/wAARCADDAQIDASIAAhEBAxEB/8QAHAAAAQUBAQEAAAAAAAAAAAAABAACAwUGAQcI/8QAPRAAAQQBAgQFAgMFBgYDAAAAAQACAxEEBSESMUFRBhMiYXEUkSMygQcVUqHBJDNCYrHRU3KCkuHwQ7Lx/8QAGQEAAwEBAQAAAAAAAAAAAAAAAAIDAQQF/8QAIhEAAwEAAgIDAQEBAQAAAAAAAAECERIhAzEiQVETYQQy/9oADAMBAAIRAxEAPwDM8AspcNcl1x3K5a5yo6kqTbStADwaU+NC6eQNbddUMwGR4aFo9KxmsAtK6w1LSy0nTwwN2C0+JjhoGyq8NzW0rSLKLRspO9KKSzhaGqYPDSqsZjiNk9uS48ykdDpFg+avhMbLZ5lAmZx26LrXO6JG2zUWQl22XBISasoRjnEKaNjiVnsOgiutp7XBo3SjiNb804Y191mMNX2MdTtj90PKwI441DqoX45N1zWYzVSK17Gb7quyeDiPZW8+KQLJVZkQtBJWFJegEgbWyHkCMfwgUh5HN3oLUUApGod42RbzxEqCRtJ0KwJ5oqF5sbKd7bTPK25KggI9AZcIcCrYxGlDJASDsmVCuTFaniFji9o+VWrZ5+HxNOyy2XjOhlO2xKtNaiFTgGkOalEZThCU+i4NHIJKYQmhzSRoYXxNlcvsoy7crod7JBTpc72TSXHZO4h2ReDD5kgJCGaEadiOJBI5rSYeOQAmYGM2hsrnHxvZRp6USGRscKRTA6kTFiA16UXFg30U8H0AAcOSljY8nkVZt09x5NREWnuaQaKOIaARYzjSKZiuobKyixSK9KKZBXRMvG2I6SKyLEciI8UjmrFsYHRPDVReBk35QaOABSeVXJTUlSqvAJzZAWGlHIyhsEXS4W2lrwMFeFNkssHYqpyYdyLK1MkDXdEHPhA8guWvHSZ0R5UZCaE2aBQz8d18lqZcC72Qj9PPFuNkno6FaM+cbb/wmPxS7otF9C3qBSX0I5f6JeRvIy7sI9iuDBcTyWoOGOVJhwiOTT9lvJhqMz9DR3CeNPBH5VfPw3dW7qGVgxoHzTeljBbisVMzTPZOlsdbQQHVddVm9Z0X0OIG4V7pGYHjUNXy3VFxeXHf+g/kq/BzHanNkOk4y935GD8rWjqqy2mLc6jFnG4XEEbhd8hWurYzocgkCg5V5Du/8l0pnKNEIpJPs9/5JJjdJbFldtSGLc0m8CBTsbeNwAC0uk4nLZVGmYznv4qWt0zHc0gUlpjJEuXiTHTpH4ji2aL8RvD/AIq6fqjfDGt4+qPkhcGxzRgekmiR/wDqtcTHAaLC848Q458N+LDNAD5LiHhvSjvQ/mptfZaONfE9fhibtsjYYuWyqtJ1nCzcGDIjmafMIaQNyHHoeyu2p5nTntv0SsaOwUoaOyjYVKDsrTCJNsQanLl+64XAcyFRYjBySbxjuPulxA8it5IByS5aSNQHUlxK0aAqTSLTlywlpJgRujB6KGSAUVO5wHMqIzjiLdr+VyXMlJdA/wBNfQJDHAPIKbieeiicZb5X8KOIqnRx0DRvQVD40mkwtEfPA97HMcN2GitEGvdubCy/7RnOh8OSNAvzHhp9uqMH8b+a0n8KZ0mr6JFkZABlstce5HVZr9puqfS4senxPAfL6pAD06Aqi0jxrlaRpTcHHhjJaSQ9253Kzeo5k+p5L58l5fI424lao7LqWm2cfmTHChwvM/Ca4vLRys8/1XoXhnRRiaM3IkA83JaHH/K3oFidE0ebNyG02mDdzncgvRMjJbFjthjvhY0NaB0CKaTN8jbWGV8S4kYa4giwsmTH1IWq1uR8jXCj9lh8guZK5vuq+OtRyVIcJWVyCSrhxUElUziXxj35LrIONwAHNSAozAjL5QRVBNhPkWWl4BAatLh4haAQEJp0dAK/xW0Akcph/RhWHDwN3NlUP7Q9GGoaI7KjZc2MOLYblvX/AHWliCnLGyxujeAWuFEHqCt4asCbarTxjwLqz8DVY2l34UhAcDy9l7hiyCaNkrXEhwteBRwuwdanhDf7qZza+D/4C9z0ItOmY7o7pzeL4tT8S2mjq/6V8VRaNsqRovayomkKVpXUpSOLTpjaTZtNMDD3Ulrq3imGsiEDB0SETRytSpLOEhrB+FwcQd2qatk5NJA3NBClIG9EPy7ptAuvddf+UkFVOXkvi24XA87UvJfEaZ0t9qUUjC7djqKpDqko67HumSatI1uz/wBFJ+dPrB14qL2SMyRhoIB6lQuwIpKL74x/iBpZuXXcgbNkKGd4hzm8pT+qznD9oZeO/wBNnHB5YriLvlOA35Uspi+K5BTJYw497V/j6rjzwtk46J6Ld8bEqLXsOIWZ/aDjmbw7M4V+EQ4/CMm1MtkNPHws9411gO0SeIH+8pvypvyS+ivi8VKkzyKcESOHQ9la+HtKk1LMbCzZt295/wAI7oBsZln4e5W60nytLxBHFQe4W93cousXR1moxcTStPxWwRsLg3m483HuUNkSYDbpg9rVJLqBcdnfzQM+W43uo9snxD9TlwSx34beXRee6yYG5JMYNFX2ZkFzTustqxJddro8awlcjBO2uQSQIca5pKuCGqBab3CttKY0USVjBkkPIs8+6usHUOEN9R/Va3hNT/p6DhyRAD1tv5VkzOijcG8QtYnFzGPqn7qwbLZDgHGuZtSdsdeNGux9UicTdUjG6jFXpDis1gtgkbyfZ5C1dY0HC5tN2vfi6oV0a4k8r8Ry+V4szy3a5i6vleo+EdSj/ckQefy7ALy7xhHw+K88N/4l/wAgtn+z6dleRKA5jtqPQpE2q6OnyJV4jajUWvdXEG+6KgzI+GnPc4+wSjhhbVRMHwFOGR1XCPsumZr3pwupfWDmZLSLoj5XX5TWCyPsk2KOqDQEjjRPNm/unyhfiR/Wh35dj2KliyAdnUPdc+ig/hP3THYDP8D3D+aXLXZuywgyjo5v3QuVxSUGyc/fZCz44hcLkJ+Ao3NJ3b5g7HhU6ttYxlKRLI7IjZw+YCB780M3e/NuQnueSjleQ11l1jugzM5nJxr5XPT7KJBWUTKAHta1rRsapV8+NxfkkaVKMkHd7h+qHyM8MsM3+Eq7HWogGESRxOPCTzARMmkQMiMjpmF1WGk0VVZGY9xJ4qKgfnyhu0n3CcbGFtgslzYNh1JXbyImkAta0jlarzq2RvTgUx2oTy3xP2SsZJl1ivhljAku+RJtYvxbqDZsowQE+VFsL6nqrLKynQwSSOeaAob9SsblyGSQkm7PdELsrM52WOh47cjKt59LNyVd5DQ13odsqnRy2LHLiaLjsiZZ75OWvWzG0dklLTzQ8k57pj5N9yh3yjsmUiNjciWwd1Q6k6wVaTv2Kp888TeRVZRKmAAmgkmDkNikrEdDnwuDyQi8UOsUooaMps9VbYrYm0SFN0OkWWkwOc8EkDra1GMGRneiT7LMwTMj/JsjIs138SiyiRrMdsAN0Qb3Nq1hyGtaDxLCszpmu9LrHe1O3UMoiuL7pdN4mJ8cZUuR4kz3btb5pAA9uqh8OazmaXlsfizGwd2ONh36H+iH8Tuf+98h85Ic93EquKYxPD6D2j8zb2IXVMrCLbR9GaP4j/eWBFkeV5b3tstJ2B6o7D1UOLvNPLl2XnHgzPb+5Wkzt4WuIt27iD/VWn70Dn00kt5A2oVVJjcE0bxurRcxRHWihtU8VYWmYrsid7QAaALqs9lgNb8UQaTjFrTx5Dvyjo0dyvN83V5syWR8jrDnF9EmrVJq2Lwlez1uf9p7nhgigZGQ63W/mOy1ukeKMHUZI2RTsMj22WNN8O3VfOAyDfFZ/RXXh3W5NKzm5EW5Gxvsh8l3o/GH1h9ET5rGOALmOBPym5WfE2JxZJ6v8IAWT07UGaljNyICSDzaebSp5HureyfdSfmYn88eBU2V5rnGQjdQudjuI3IFoGSU9ShZcrhsWo62UUBGXK0E8CrJ5ja695eC7iFjoSgpnt8oP4wd6q9wnQ+HJZ97Qr5rO5XXuic2wXX2KCleATRKogCfOASEznvDW9UA6X7J2RkDExyD/evFn2CWlg8LWM1jMDgImH0N69z3VHxeY8UOqbPkGR5s2pcBnFJxOHpbuVqWIpTLyOJkeOwF54g3cDuuRQvnPoOw6lDGazuVKzJLNm7LGiO6ywbpbX40ji/8QflA6qkyMeVknAWkHsrODVZoORChy9TdM7iIbfwsnkmFYCwaW+dvEXho91zL0qBsVONnqbTX57rvir2QuVqFM9Z+3RP8tEaWdAX0WMOhSUIz21sP5JKpEFjlIkPyrCGc7bqlY88bvko2J5TOTUy6ins80XBL3Kpo3lFRykKbkomX0UoHUKdk9nYqhjm90ZDMQpucGTM94pN6nIa32G/wqUPI5t/ra0XilvmSRy0d20T3Weuj6QB7ldPjfxRG/ZoPC2W6PI+kElQzu9LidmuW3kxZ9PxJcyaWNrImFxsc/ZeZYj5Wyh0bWl1jYem/6FbDxPrjM3wqx0fEDNIGOaebSOYP2UvJL5LPsaH8TG5+c/JyHzSO4nOcefRC+YL5qAvS4vuuhThJtsKEpuwfuposhzeR6oEO7J4JtGAmem/s41vgyzjTOPAQCDdUP/SvVv7F5BcY3OPZfPHhnL8jVYnPPpPPtS960d/1GGWvffCfS486IsLktcawu1ylMCzHNEZ4MaieRWdypHgkO2K1+Vi1YBcR2tUOfpb3u4rq+yjuMaTPSzH+L7IWSW9rVpkaaYBxSDi9rQk+HHwAtBBTKkNjAfNrko3Ovqk9hY430UbnABznkNjHNxComYPi4Q8vefQwWff2VPqeY6aVzibJKG1LUnF3BC4ho5/5kHHOJDRNFNwftjT5FmBUTeJ2ytWAQQtZ/idu5B4EfE7jds0blTyPLn2TzQl2FPEPMtJecoSCdwm2mwlpMZuaifKSmE11UbgUJIzTj3lDZEnp6KdzUNlQngsLejAQSPobj7JLohfQ2STahcBGH8R3yUZE7kgGu/Ed8lExuTtCJh7Hqdr0Ax6ma9Jg+h0clImORVzHIiN9d0jQ6ZJrbi7Tnf8AMP0Wae7gdvz6BaWUedC+Mj8wpZqdrhM4n810n8YtjoZnscHEOvu0/wBFodSa3P8ADLsmFw445mmZo71w3/p9lm672fg0rjQjJDK9rHt8uRpZJE51h7T/AF7JrXWiy+8M67mudUTqeI/By5IJNy02D/EOhQqdPUK1g8GintNqIblSgABBha6A3i1OAO3bZ4h3FWV7b4XynDSY3O3c69/jZeH6Y4wTR5DLLo3he56LG84GORGWB0bTXUbdVx/9D7OqP/BY/VOc7kV17S9pPVERYZI4iAFFkN4Gmzt2XM5f2Ca+ihzwGcTdv1VBkyOaCGkq71U8LTI+WKNg5ueV53qXiKZk8scJY6OyA4DdN4odMfkkgvO1COIkB7XkEhwv8pWdztQfkuIJ9I5CqQUuQ5zy4ncndRl3Fv1XdMJEHbY8niO5tdjYS8JjRZV5pelyysEzmHygfv8AC10l7MlawnGBjxGNcKJ3J/0SO55KeWGYm2xupQGGX+Byimir05YG9JjpBSl+jyDVRuF8tk4abkuO8Lj8BGz+i4wRzwucTiaa2/gKy/cuY0cX0kpHuiYIM+Fv4WmHbrwlDtfQKf0qG4uQ87xFo7uFKHIx+AU6UX2VnqM2rP8ARJAWE9A2ll88ZEcvDK1zXfCJToymkGgihXF9kkA3zeEbO5e6SbBdAQD5jvkomJpITGipHfJRcPRUdCJEkUBKKZjnqmwlGMs1ZU3TKqUMbinop4sRxU8IAPNFMkY0d1J2yihA0eDIeiz+tYrsbPcHCrHEP1WvZlb7UFSeKmmUQzDo0tK3x2+XZnklcTMOdRoLsWQYXhwJ4h2UbrBq901pAPKx1XWjlLDUMp2pwNkfGRLEK4v4gqofyUhlJFKK6K1APbzTrUbU8CytYF34eysSDKh+tbxQl3rFb0vofEnxm6dHl8bY8cxCQOftTavf9F8xwuaw+oWR77LRa34uzdV07D0+QtZj4rA1rWbcXT1d9lGvHr0fk2sPWYv2i6DJkywl8zGMupS3Z/wOazutftLx/N4dPxHOYWm3ymjfSgF5V5zg40avsmOlJKP5S/Ycs9FzqHiHP1DiGVkveOK66KqfKXX3UF7pXzTqUvQrpslJsdE9pJpRNJpE40LpXNa0Em+g5ofRq7LHR9Pmz8hkcMZdbgNha9Gh0h0EMePFE/hYK3ad0zwgINFwGxSV573cTienstWzU4Ht/OL+VweXycnh0ynK9Gedo+SI7bF90NFpGQHAmNa5mfDw8go35Yu2sClv+jcmyhm02UtBDTY5bIR8eRDKDwkG+VLWDMYW7s/kh5XiUfk5eyMM5sp3S5Ihvg2AU8WTIYQaIFKWWSgWuaqx+Z9O4tFFh6dls+xaeoizpS4uLmi+9LMZby+Ymga7hXGpZrHNJB4Vn5JibPPddU9IixcQ7D7BJQ/UN7fySW6Gsy3GBIfkomKRAPNSO+Spo3q7QqZaxSbIhk1KrZIpWyHukcjqsLZmTQXTllxVa19hPDkvBDc2WLcj3SzSJ8R7SeQsIBr08vtpHcUjiHJ4Z95t7ie6Y42U94ouKiJPEuhEGJcoEe6XVIc1oHBz5qQH7piVoAkHOrXRZ6qIEp3ESUYA9zlxNTuSwDu97lc6e6QF8uqL0/F+qyAzkwbuPshvAzSTCw5cqZsUTC5zugW/0nS8bSoR5xa/Iu3OHT4VJhBmJ/cs36nqUY+bImIqN7jXQFcnlp119HVEqeyyzZ4QbYUN9ZQ9LjfygyzIfZEMpA7tNJzcedzeL6RxaOoUlCS7KcmWUGrvhIIkPwVdYviiBzA2WmnuqPAk8hwEmi+a49huR+qOz9XhiYANDhgeOXGwEgfCRyn6Rjb+y7i8QYuxe9hPe0+fW8d7OKN7f0WKk13IdQ+niABv+5b/ALIV+tZhdzY2u0YC3+VCviajUNZa2qF/CpM7WozflxuJ+EM3xBlAestefdoH9FWZ+t5cj3H0Mvo1oTz439itpDcvLycgENieWk9AoYosl3/xOHyo4NVPF+L5jh7It2pwBtiOXfuVVThNs4Gz1/cOSTPrIjvwP3/zFJbhhl3n1u+SnMNJr2njdt1K60G+S6NJ9hDHKZh26oeO75KdgKxjJE7SpAVGwGlI1qXRkhwKcN1wN7qRoHRLpuFXqEJieeGi07oBXGoDezycNx/VVL2cJpVl9E2MPNdHNcpctMYdJ3pLokkSAgDl0nNsblN25ro3KDNHjku70mjc0E4c6QBIxpoUN1e6fw4cHCW2527igcDHJd5rh6R+X3KsRz3aVKu+ik9BP7wfGfQ1rSOoFolniXUoncceQWuqtmjl9lXFjDZo/CYYh0tJxj8H2v0Nn1rNyXXNPI/bkUotXyowQyV4Bqxex/RBiO0jGehpHGPwNoOn1jNlk435EnF0o1SgflPl9U0z3H3JKFdGRzcm8uxWqZzoNr7CvrOAUx5+N1E7K4huB+iHc4dionPB6FClGaSyZIogA/KFnyAR+U/dNkcP/SoDZN8luIXRxkkbybS4J3gjqnNkf7n3Kf5TnGy9ovut6DsQyHUPwx9ykpW45of2iPl3SWbJvYZFoknEXS1VnYdUyTRyW2bj+RsrwNadi1wXTK0Dh8skfCjzf6BnX6ZJHIGB7TfU2Al9LKy7adjVgbLSx5J5CE18hWOLPK6vwWf9SP6MDLYWmz5I9IId0Bad1Zu8MamxgcIeIdmuFrXY75C0W5g70OSOiMcY9R/UlHJsHZ5/+4NUPLFlI9haHm0jOiP4uPMP+gr1WOZpDaPPsiGkHmAU6TzpmPyf4eIarjzY7I3PY5oJI9QpVD3NPQ1/ovUv2pxws0THe2Nof9QKIHSja8reOE23dpVY3OxW0+0cNdCmm+y4QDvyKbdHmqGDiU0rhJ6BIAnckoMO3fwurgoJXaDB7URisEk7Gu2F7nsEN1U+O7hJI50Vj9DGzx9D1KeCJ+PgTGN7Q5hDNiDyUp8M61yOBN/2r1DSIXw6Vhw8ZAbjxt4a5ekKcRyNFee4Dv1XI7aZTmmeVw+FtakJ/sUgr+LZTN8Ka0eWC73shemCJrXcXnPJ93J/mNHN4oe6xX+m8/xHmZ8Ka0BviAe3EFBJ4f1aBhdJjta0mrc5v+69OypiWfgmMv8A855LN6vj6nmYX0jm4kjCbLwapLdpPoaKb9mDlgMchjnLGkHf1A0mvjwwwfjOL97AYrt/hTIY4X5TwefDJVfcJHwvJHRZIwEcw5/+yP6L9H6M4RAeQefgIeURgm43gditozSzGBxStY4dWuv+iiynYePd053d25TTTZOqX0YWQxkECF5P/MoS4MIJi5HfiJ3Wt+rxrLmtb/2hNfJjZUZbJG1zL7KnNCa/wzByHyH0RNb2DWqGR8vF6wR+i17Y4Gx8MTWAFDuwYnE8bQ6/ZZzW+jTMCQ0NklpP3Vjf8MJI5r8MJIJHvJ4nE791KWgizZPykkomjmtAcNgrKFxFUUkkGMPY93DzKlF8YFmr7pJKXk9GwWeO53Cd+XJSedIHsbxGjzSSTy/iK/8A0Zj9pZLtFxbN/jn/AOpXmDORHukku3w+jBrT6iOiTgKSSVTBq4kkgU4uhJJBp3oiMUAytB7t/wBQkkh+gR9HM2iaB0aK+wQkkj9/UUkl5fmZWPZV5U8rXmpCFB9RKTu8pJLkOj6Jy4kDc8rUj9omkJJJ59MX7BXuPc8kLI48XNJJMgoBy3uA2JVDqYstvrzSSV4J/ZXSRM/h6ptBrRw7JJKi9DDo3u5WVPG923qKSSxmMnEj6/MUkkkCH//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10" descr="data:image/jpeg;base64,/9j/4AAQSkZJRgABAQAAAQABAAD/2wBDAAkGBwgHBgkIBwgKCgkLDRYPDQwMDRsUFRAWIB0iIiAdHx8kKDQsJCYxJx8fLT0tMTU3Ojo6Iys/RD84QzQ5Ojf/2wBDAQoKCg0MDRoPDxo3JR8lNzc3Nzc3Nzc3Nzc3Nzc3Nzc3Nzc3Nzc3Nzc3Nzc3Nzc3Nzc3Nzc3Nzc3Nzc3Nzc3Nzf/wAARCADDAQIDASIAAhEBAxEB/8QAHAAAAQUBAQEAAAAAAAAAAAAABAACAwUGAQcI/8QAPRAAAQQBAgQFAgMFBgYDAAAAAQACAxEEBSESMUFRBhMiYXEUkSMygQcVUqHBJDNCYrHRU3KCkuHwQ7Lx/8QAGQEAAwEBAQAAAAAAAAAAAAAAAAIDAQQF/8QAIhEAAwEAAgIDAQEBAQAAAAAAAAECERIhAzEiQVETYQQy/9oADAMBAAIRAxEAPwDM8AspcNcl1x3K5a5yo6kqTbStADwaU+NC6eQNbddUMwGR4aFo9KxmsAtK6w1LSy0nTwwN2C0+JjhoGyq8NzW0rSLKLRspO9KKSzhaGqYPDSqsZjiNk9uS48ykdDpFg+avhMbLZ5lAmZx26LrXO6JG2zUWQl22XBISasoRjnEKaNjiVnsOgiutp7XBo3SjiNb804Y191mMNX2MdTtj90PKwI441DqoX45N1zWYzVSK17Gb7quyeDiPZW8+KQLJVZkQtBJWFJegEgbWyHkCMfwgUh5HN3oLUUApGod42RbzxEqCRtJ0KwJ5oqF5sbKd7bTPK25KggI9AZcIcCrYxGlDJASDsmVCuTFaniFji9o+VWrZ5+HxNOyy2XjOhlO2xKtNaiFTgGkOalEZThCU+i4NHIJKYQmhzSRoYXxNlcvsoy7crod7JBTpc72TSXHZO4h2ReDD5kgJCGaEadiOJBI5rSYeOQAmYGM2hsrnHxvZRp6USGRscKRTA6kTFiA16UXFg30U8H0AAcOSljY8nkVZt09x5NREWnuaQaKOIaARYzjSKZiuobKyixSK9KKZBXRMvG2I6SKyLEciI8UjmrFsYHRPDVReBk35QaOABSeVXJTUlSqvAJzZAWGlHIyhsEXS4W2lrwMFeFNkssHYqpyYdyLK1MkDXdEHPhA8guWvHSZ0R5UZCaE2aBQz8d18lqZcC72Qj9PPFuNkno6FaM+cbb/wmPxS7otF9C3qBSX0I5f6JeRvIy7sI9iuDBcTyWoOGOVJhwiOTT9lvJhqMz9DR3CeNPBH5VfPw3dW7qGVgxoHzTeljBbisVMzTPZOlsdbQQHVddVm9Z0X0OIG4V7pGYHjUNXy3VFxeXHf+g/kq/BzHanNkOk4y935GD8rWjqqy2mLc6jFnG4XEEbhd8hWurYzocgkCg5V5Du/8l0pnKNEIpJPs9/5JJjdJbFldtSGLc0m8CBTsbeNwAC0uk4nLZVGmYznv4qWt0zHc0gUlpjJEuXiTHTpH4ji2aL8RvD/AIq6fqjfDGt4+qPkhcGxzRgekmiR/wDqtcTHAaLC848Q458N+LDNAD5LiHhvSjvQ/mptfZaONfE9fhibtsjYYuWyqtJ1nCzcGDIjmafMIaQNyHHoeyu2p5nTntv0SsaOwUoaOyjYVKDsrTCJNsQanLl+64XAcyFRYjBySbxjuPulxA8it5IByS5aSNQHUlxK0aAqTSLTlywlpJgRujB6KGSAUVO5wHMqIzjiLdr+VyXMlJdA/wBNfQJDHAPIKbieeiicZb5X8KOIqnRx0DRvQVD40mkwtEfPA97HMcN2GitEGvdubCy/7RnOh8OSNAvzHhp9uqMH8b+a0n8KZ0mr6JFkZABlstce5HVZr9puqfS4senxPAfL6pAD06Aqi0jxrlaRpTcHHhjJaSQ9253Kzeo5k+p5L58l5fI424lao7LqWm2cfmTHChwvM/Ca4vLRys8/1XoXhnRRiaM3IkA83JaHH/K3oFidE0ebNyG02mDdzncgvRMjJbFjthjvhY0NaB0CKaTN8jbWGV8S4kYa4giwsmTH1IWq1uR8jXCj9lh8guZK5vuq+OtRyVIcJWVyCSrhxUElUziXxj35LrIONwAHNSAozAjL5QRVBNhPkWWl4BAatLh4haAQEJp0dAK/xW0Akcph/RhWHDwN3NlUP7Q9GGoaI7KjZc2MOLYblvX/AHWliCnLGyxujeAWuFEHqCt4asCbarTxjwLqz8DVY2l34UhAcDy9l7hiyCaNkrXEhwteBRwuwdanhDf7qZza+D/4C9z0ItOmY7o7pzeL4tT8S2mjq/6V8VRaNsqRovayomkKVpXUpSOLTpjaTZtNMDD3Ulrq3imGsiEDB0SETRytSpLOEhrB+FwcQd2qatk5NJA3NBClIG9EPy7ptAuvddf+UkFVOXkvi24XA87UvJfEaZ0t9qUUjC7djqKpDqko67HumSatI1uz/wBFJ+dPrB14qL2SMyRhoIB6lQuwIpKL74x/iBpZuXXcgbNkKGd4hzm8pT+qznD9oZeO/wBNnHB5YriLvlOA35Uspi+K5BTJYw497V/j6rjzwtk46J6Ld8bEqLXsOIWZ/aDjmbw7M4V+EQ4/CMm1MtkNPHws9411gO0SeIH+8pvypvyS+ivi8VKkzyKcESOHQ9la+HtKk1LMbCzZt295/wAI7oBsZln4e5W60nytLxBHFQe4W93cousXR1moxcTStPxWwRsLg3m483HuUNkSYDbpg9rVJLqBcdnfzQM+W43uo9snxD9TlwSx34beXRee6yYG5JMYNFX2ZkFzTustqxJddro8awlcjBO2uQSQIca5pKuCGqBab3CttKY0USVjBkkPIs8+6usHUOEN9R/Va3hNT/p6DhyRAD1tv5VkzOijcG8QtYnFzGPqn7qwbLZDgHGuZtSdsdeNGux9UicTdUjG6jFXpDis1gtgkbyfZ5C1dY0HC5tN2vfi6oV0a4k8r8Ry+V4szy3a5i6vleo+EdSj/ckQefy7ALy7xhHw+K88N/4l/wAgtn+z6dleRKA5jtqPQpE2q6OnyJV4jajUWvdXEG+6KgzI+GnPc4+wSjhhbVRMHwFOGR1XCPsumZr3pwupfWDmZLSLoj5XX5TWCyPsk2KOqDQEjjRPNm/unyhfiR/Wh35dj2KliyAdnUPdc+ig/hP3THYDP8D3D+aXLXZuywgyjo5v3QuVxSUGyc/fZCz44hcLkJ+Ao3NJ3b5g7HhU6ttYxlKRLI7IjZw+YCB780M3e/NuQnueSjleQ11l1jugzM5nJxr5XPT7KJBWUTKAHta1rRsapV8+NxfkkaVKMkHd7h+qHyM8MsM3+Eq7HWogGESRxOPCTzARMmkQMiMjpmF1WGk0VVZGY9xJ4qKgfnyhu0n3CcbGFtgslzYNh1JXbyImkAta0jlarzq2RvTgUx2oTy3xP2SsZJl1ivhljAku+RJtYvxbqDZsowQE+VFsL6nqrLKynQwSSOeaAob9SsblyGSQkm7PdELsrM52WOh47cjKt59LNyVd5DQ13odsqnRy2LHLiaLjsiZZ75OWvWzG0dklLTzQ8k57pj5N9yh3yjsmUiNjciWwd1Q6k6wVaTv2Kp888TeRVZRKmAAmgkmDkNikrEdDnwuDyQi8UOsUooaMps9VbYrYm0SFN0OkWWkwOc8EkDra1GMGRneiT7LMwTMj/JsjIs138SiyiRrMdsAN0Qb3Nq1hyGtaDxLCszpmu9LrHe1O3UMoiuL7pdN4mJ8cZUuR4kz3btb5pAA9uqh8OazmaXlsfizGwd2ONh36H+iH8Tuf+98h85Ic93EquKYxPD6D2j8zb2IXVMrCLbR9GaP4j/eWBFkeV5b3tstJ2B6o7D1UOLvNPLl2XnHgzPb+5Wkzt4WuIt27iD/VWn70Dn00kt5A2oVVJjcE0bxurRcxRHWihtU8VYWmYrsid7QAaALqs9lgNb8UQaTjFrTx5Dvyjo0dyvN83V5syWR8jrDnF9EmrVJq2Lwlez1uf9p7nhgigZGQ63W/mOy1ukeKMHUZI2RTsMj22WNN8O3VfOAyDfFZ/RXXh3W5NKzm5EW5Gxvsh8l3o/GH1h9ET5rGOALmOBPym5WfE2JxZJ6v8IAWT07UGaljNyICSDzaebSp5HureyfdSfmYn88eBU2V5rnGQjdQudjuI3IFoGSU9ShZcrhsWo62UUBGXK0E8CrJ5ja695eC7iFjoSgpnt8oP4wd6q9wnQ+HJZ97Qr5rO5XXuic2wXX2KCleATRKogCfOASEznvDW9UA6X7J2RkDExyD/evFn2CWlg8LWM1jMDgImH0N69z3VHxeY8UOqbPkGR5s2pcBnFJxOHpbuVqWIpTLyOJkeOwF54g3cDuuRQvnPoOw6lDGazuVKzJLNm7LGiO6ywbpbX40ji/8QflA6qkyMeVknAWkHsrODVZoORChy9TdM7iIbfwsnkmFYCwaW+dvEXho91zL0qBsVONnqbTX57rvir2QuVqFM9Z+3RP8tEaWdAX0WMOhSUIz21sP5JKpEFjlIkPyrCGc7bqlY88bvko2J5TOTUy6ins80XBL3Kpo3lFRykKbkomX0UoHUKdk9nYqhjm90ZDMQpucGTM94pN6nIa32G/wqUPI5t/ra0XilvmSRy0d20T3Weuj6QB7ldPjfxRG/ZoPC2W6PI+kElQzu9LidmuW3kxZ9PxJcyaWNrImFxsc/ZeZYj5Wyh0bWl1jYem/6FbDxPrjM3wqx0fEDNIGOaebSOYP2UvJL5LPsaH8TG5+c/JyHzSO4nOcefRC+YL5qAvS4vuuhThJtsKEpuwfuposhzeR6oEO7J4JtGAmem/s41vgyzjTOPAQCDdUP/SvVv7F5BcY3OPZfPHhnL8jVYnPPpPPtS960d/1GGWvffCfS486IsLktcawu1ylMCzHNEZ4MaieRWdypHgkO2K1+Vi1YBcR2tUOfpb3u4rq+yjuMaTPSzH+L7IWSW9rVpkaaYBxSDi9rQk+HHwAtBBTKkNjAfNrko3Ovqk9hY430UbnABznkNjHNxComYPi4Q8vefQwWff2VPqeY6aVzibJKG1LUnF3BC4ho5/5kHHOJDRNFNwftjT5FmBUTeJ2ytWAQQtZ/idu5B4EfE7jds0blTyPLn2TzQl2FPEPMtJecoSCdwm2mwlpMZuaifKSmE11UbgUJIzTj3lDZEnp6KdzUNlQngsLejAQSPobj7JLohfQ2STahcBGH8R3yUZE7kgGu/Ed8lExuTtCJh7Hqdr0Ax6ma9Jg+h0clImORVzHIiN9d0jQ6ZJrbi7Tnf8AMP0Wae7gdvz6BaWUedC+Mj8wpZqdrhM4n810n8YtjoZnscHEOvu0/wBFodSa3P8ADLsmFw445mmZo71w3/p9lm672fg0rjQjJDK9rHt8uRpZJE51h7T/AF7JrXWiy+8M67mudUTqeI/By5IJNy02D/EOhQqdPUK1g8GintNqIblSgABBha6A3i1OAO3bZ4h3FWV7b4XynDSY3O3c69/jZeH6Y4wTR5DLLo3he56LG84GORGWB0bTXUbdVx/9D7OqP/BY/VOc7kV17S9pPVERYZI4iAFFkN4Gmzt2XM5f2Ca+ihzwGcTdv1VBkyOaCGkq71U8LTI+WKNg5ueV53qXiKZk8scJY6OyA4DdN4odMfkkgvO1COIkB7XkEhwv8pWdztQfkuIJ9I5CqQUuQ5zy4ncndRl3Fv1XdMJEHbY8niO5tdjYS8JjRZV5pelyysEzmHygfv8AC10l7MlawnGBjxGNcKJ3J/0SO55KeWGYm2xupQGGX+Byimir05YG9JjpBSl+jyDVRuF8tk4abkuO8Lj8BGz+i4wRzwucTiaa2/gKy/cuY0cX0kpHuiYIM+Fv4WmHbrwlDtfQKf0qG4uQ87xFo7uFKHIx+AU6UX2VnqM2rP8ARJAWE9A2ll88ZEcvDK1zXfCJToymkGgihXF9kkA3zeEbO5e6SbBdAQD5jvkomJpITGipHfJRcPRUdCJEkUBKKZjnqmwlGMs1ZU3TKqUMbinop4sRxU8IAPNFMkY0d1J2yihA0eDIeiz+tYrsbPcHCrHEP1WvZlb7UFSeKmmUQzDo0tK3x2+XZnklcTMOdRoLsWQYXhwJ4h2UbrBq901pAPKx1XWjlLDUMp2pwNkfGRLEK4v4gqofyUhlJFKK6K1APbzTrUbU8CytYF34eysSDKh+tbxQl3rFb0vofEnxm6dHl8bY8cxCQOftTavf9F8xwuaw+oWR77LRa34uzdV07D0+QtZj4rA1rWbcXT1d9lGvHr0fk2sPWYv2i6DJkywl8zGMupS3Z/wOazutftLx/N4dPxHOYWm3ymjfSgF5V5zg40avsmOlJKP5S/Ycs9FzqHiHP1DiGVkveOK66KqfKXX3UF7pXzTqUvQrpslJsdE9pJpRNJpE40LpXNa0Em+g5ofRq7LHR9Pmz8hkcMZdbgNha9Gh0h0EMePFE/hYK3ad0zwgINFwGxSV573cTienstWzU4Ht/OL+VweXycnh0ynK9Gedo+SI7bF90NFpGQHAmNa5mfDw8go35Yu2sClv+jcmyhm02UtBDTY5bIR8eRDKDwkG+VLWDMYW7s/kh5XiUfk5eyMM5sp3S5Ihvg2AU8WTIYQaIFKWWSgWuaqx+Z9O4tFFh6dls+xaeoizpS4uLmi+9LMZby+Ymga7hXGpZrHNJB4Vn5JibPPddU9IixcQ7D7BJQ/UN7fySW6Gsy3GBIfkomKRAPNSO+Spo3q7QqZaxSbIhk1KrZIpWyHukcjqsLZmTQXTllxVa19hPDkvBDc2WLcj3SzSJ8R7SeQsIBr08vtpHcUjiHJ4Z95t7ie6Y42U94ouKiJPEuhEGJcoEe6XVIc1oHBz5qQH7piVoAkHOrXRZ6qIEp3ESUYA9zlxNTuSwDu97lc6e6QF8uqL0/F+qyAzkwbuPshvAzSTCw5cqZsUTC5zugW/0nS8bSoR5xa/Iu3OHT4VJhBmJ/cs36nqUY+bImIqN7jXQFcnlp119HVEqeyyzZ4QbYUN9ZQ9LjfygyzIfZEMpA7tNJzcedzeL6RxaOoUlCS7KcmWUGrvhIIkPwVdYviiBzA2WmnuqPAk8hwEmi+a49huR+qOz9XhiYANDhgeOXGwEgfCRyn6Rjb+y7i8QYuxe9hPe0+fW8d7OKN7f0WKk13IdQ+niABv+5b/ALIV+tZhdzY2u0YC3+VCviajUNZa2qF/CpM7WozflxuJ+EM3xBlAestefdoH9FWZ+t5cj3H0Mvo1oTz439itpDcvLycgENieWk9AoYosl3/xOHyo4NVPF+L5jh7It2pwBtiOXfuVVThNs4Gz1/cOSTPrIjvwP3/zFJbhhl3n1u+SnMNJr2njdt1K60G+S6NJ9hDHKZh26oeO75KdgKxjJE7SpAVGwGlI1qXRkhwKcN1wN7qRoHRLpuFXqEJieeGi07oBXGoDezycNx/VVL2cJpVl9E2MPNdHNcpctMYdJ3pLokkSAgDl0nNsblN25ro3KDNHjku70mjc0E4c6QBIxpoUN1e6fw4cHCW2527igcDHJd5rh6R+X3KsRz3aVKu+ik9BP7wfGfQ1rSOoFolniXUoncceQWuqtmjl9lXFjDZo/CYYh0tJxj8H2v0Nn1rNyXXNPI/bkUotXyowQyV4Bqxex/RBiO0jGehpHGPwNoOn1jNlk435EnF0o1SgflPl9U0z3H3JKFdGRzcm8uxWqZzoNr7CvrOAUx5+N1E7K4huB+iHc4dionPB6FClGaSyZIogA/KFnyAR+U/dNkcP/SoDZN8luIXRxkkbybS4J3gjqnNkf7n3Kf5TnGy9ovut6DsQyHUPwx9ykpW45of2iPl3SWbJvYZFoknEXS1VnYdUyTRyW2bj+RsrwNadi1wXTK0Dh8skfCjzf6BnX6ZJHIGB7TfU2Al9LKy7adjVgbLSx5J5CE18hWOLPK6vwWf9SP6MDLYWmz5I9IId0Bad1Zu8MamxgcIeIdmuFrXY75C0W5g70OSOiMcY9R/UlHJsHZ5/+4NUPLFlI9haHm0jOiP4uPMP+gr1WOZpDaPPsiGkHmAU6TzpmPyf4eIarjzY7I3PY5oJI9QpVD3NPQ1/ovUv2pxws0THe2Nof9QKIHSja8reOE23dpVY3OxW0+0cNdCmm+y4QDvyKbdHmqGDiU0rhJ6BIAnckoMO3fwurgoJXaDB7URisEk7Gu2F7nsEN1U+O7hJI50Vj9DGzx9D1KeCJ+PgTGN7Q5hDNiDyUp8M61yOBN/2r1DSIXw6Vhw8ZAbjxt4a5ekKcRyNFee4Dv1XI7aZTmmeVw+FtakJ/sUgr+LZTN8Ka0eWC73shemCJrXcXnPJ93J/mNHN4oe6xX+m8/xHmZ8Ka0BviAe3EFBJ4f1aBhdJjta0mrc5v+69OypiWfgmMv8A855LN6vj6nmYX0jm4kjCbLwapLdpPoaKb9mDlgMchjnLGkHf1A0mvjwwwfjOL97AYrt/hTIY4X5TwefDJVfcJHwvJHRZIwEcw5/+yP6L9H6M4RAeQefgIeURgm43gditozSzGBxStY4dWuv+iiynYePd053d25TTTZOqX0YWQxkECF5P/MoS4MIJi5HfiJ3Wt+rxrLmtb/2hNfJjZUZbJG1zL7KnNCa/wzByHyH0RNb2DWqGR8vF6wR+i17Y4Gx8MTWAFDuwYnE8bQ6/ZZzW+jTMCQ0NklpP3Vjf8MJI5r8MJIJHvJ4nE791KWgizZPykkomjmtAcNgrKFxFUUkkGMPY93DzKlF8YFmr7pJKXk9GwWeO53Cd+XJSedIHsbxGjzSSTy/iK/8A0Zj9pZLtFxbN/jn/AOpXmDORHukku3w+jBrT6iOiTgKSSVTBq4kkgU4uhJJBp3oiMUAytB7t/wBQkkh+gR9HM2iaB0aK+wQkkj9/UUkl5fmZWPZV5U8rXmpCFB9RKTu8pJLkOj6Jy4kDc8rUj9omkJJJ59MX7BXuPc8kLI48XNJJMgoBy3uA2JVDqYstvrzSSV4J/ZXSRM/h6ptBrRw7JJKi9DDo3u5WVPG923qKSSxmMnEj6/MUkkkCH//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vivanjesusymaria.files.wordpress.com/2012/06/la_gloria_de_d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2073" y="1631429"/>
            <a:ext cx="2975413" cy="2589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18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wheel(1)">
                                      <p:cBhvr>
                                        <p:cTn id="7" dur="2000"/>
                                        <p:tgtEl>
                                          <p:spTgt spid="103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55773"/>
            <a:ext cx="8229600" cy="2481139"/>
          </a:xfrm>
        </p:spPr>
        <p:txBody>
          <a:bodyPr>
            <a:normAutofit lnSpcReduction="10000"/>
          </a:bodyPr>
          <a:lstStyle/>
          <a:p>
            <a:pPr marL="0" indent="0" algn="ctr">
              <a:buNone/>
            </a:pPr>
            <a:r>
              <a:rPr lang="es-CO" dirty="0" smtClean="0"/>
              <a:t>Dado la importancia que tiene este tema tanto para usted como para mi, quiero recalcar esto: El </a:t>
            </a:r>
            <a:r>
              <a:rPr lang="es-CO" b="1" u="sng" dirty="0" smtClean="0"/>
              <a:t>Dragón</a:t>
            </a:r>
            <a:r>
              <a:rPr lang="es-CO" b="1" dirty="0" smtClean="0"/>
              <a:t>, es </a:t>
            </a:r>
            <a:r>
              <a:rPr lang="es-CO" dirty="0"/>
              <a:t>e</a:t>
            </a:r>
            <a:r>
              <a:rPr lang="es-CO" dirty="0" smtClean="0"/>
              <a:t>l </a:t>
            </a:r>
            <a:r>
              <a:rPr lang="es-CO" dirty="0"/>
              <a:t>primer miembro de esta triple unión religiosa </a:t>
            </a:r>
            <a:r>
              <a:rPr lang="es-CO" dirty="0" smtClean="0"/>
              <a:t>y se </a:t>
            </a:r>
            <a:r>
              <a:rPr lang="es-CO" dirty="0"/>
              <a:t>identifica generalmente con el espiritismo o con el paganismo.  </a:t>
            </a:r>
          </a:p>
        </p:txBody>
      </p:sp>
      <p:pic>
        <p:nvPicPr>
          <p:cNvPr id="2050" name="Picture 2" descr="http://t2.gstatic.com/images?q=tbn:ANd9GcRuDB3Yc9hX8T3pOjpJPgiFLHw7lBDw0UDiDIQoUePJ3b6YYVZN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852936"/>
            <a:ext cx="3240360" cy="21621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2852936"/>
            <a:ext cx="5040559" cy="3816429"/>
          </a:xfrm>
          <a:prstGeom prst="rect">
            <a:avLst/>
          </a:prstGeom>
        </p:spPr>
        <p:txBody>
          <a:bodyPr wrap="square">
            <a:spAutoFit/>
          </a:bodyPr>
          <a:lstStyle/>
          <a:p>
            <a:pPr algn="ctr"/>
            <a:r>
              <a:rPr lang="es-CO" sz="2800" dirty="0"/>
              <a:t>Este último (el paganismo) consiste principalmente en la adoración de espíritus maléficos, </a:t>
            </a:r>
            <a:r>
              <a:rPr lang="es-CO" sz="2800" dirty="0" smtClean="0"/>
              <a:t>(o adoración a aquellos que no son Dios), y </a:t>
            </a:r>
            <a:r>
              <a:rPr lang="es-CO" sz="2800" dirty="0"/>
              <a:t>por eso se parece esencialmente al espiritismo moderno tal como se practica en los países cristianos. </a:t>
            </a:r>
          </a:p>
          <a:p>
            <a:r>
              <a:rPr lang="es-CO" dirty="0"/>
              <a:t>  </a:t>
            </a:r>
          </a:p>
        </p:txBody>
      </p:sp>
      <p:sp>
        <p:nvSpPr>
          <p:cNvPr id="5" name="4 Rectángulo"/>
          <p:cNvSpPr/>
          <p:nvPr/>
        </p:nvSpPr>
        <p:spPr>
          <a:xfrm>
            <a:off x="5606360" y="5192037"/>
            <a:ext cx="3240360" cy="1477328"/>
          </a:xfrm>
          <a:prstGeom prst="rect">
            <a:avLst/>
          </a:prstGeom>
        </p:spPr>
        <p:txBody>
          <a:bodyPr wrap="square">
            <a:spAutoFit/>
          </a:bodyPr>
          <a:lstStyle/>
          <a:p>
            <a:pPr algn="ctr"/>
            <a:r>
              <a:rPr lang="es-CO" b="1" dirty="0">
                <a:solidFill>
                  <a:srgbClr val="FF0000"/>
                </a:solidFill>
              </a:rPr>
              <a:t>El paganismo </a:t>
            </a:r>
            <a:r>
              <a:rPr lang="es-CO" b="1" dirty="0" smtClean="0">
                <a:solidFill>
                  <a:srgbClr val="FF0000"/>
                </a:solidFill>
              </a:rPr>
              <a:t>invadió </a:t>
            </a:r>
            <a:r>
              <a:rPr lang="es-CO" b="1" dirty="0">
                <a:solidFill>
                  <a:srgbClr val="FF0000"/>
                </a:solidFill>
              </a:rPr>
              <a:t>el cristianismo,  y las imágenes paganas fueron cambiadas por imágenes cristianas, </a:t>
            </a:r>
            <a:endParaRPr lang="es-CO" b="1" dirty="0" smtClean="0">
              <a:solidFill>
                <a:srgbClr val="FF0000"/>
              </a:solidFill>
            </a:endParaRPr>
          </a:p>
          <a:p>
            <a:pPr algn="ctr"/>
            <a:r>
              <a:rPr lang="es-CO" dirty="0" smtClean="0"/>
              <a:t>Lea </a:t>
            </a:r>
            <a:r>
              <a:rPr lang="es-CO" dirty="0"/>
              <a:t>Apoc.14:7</a:t>
            </a:r>
          </a:p>
        </p:txBody>
      </p:sp>
    </p:spTree>
    <p:extLst>
      <p:ext uri="{BB962C8B-B14F-4D97-AF65-F5344CB8AC3E}">
        <p14:creationId xmlns:p14="http://schemas.microsoft.com/office/powerpoint/2010/main" val="118085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marL="0" indent="0" algn="ctr">
              <a:buNone/>
            </a:pPr>
            <a:r>
              <a:rPr lang="es-CO" dirty="0" smtClean="0"/>
              <a:t>La </a:t>
            </a:r>
            <a:r>
              <a:rPr lang="es-CO" u="sng" dirty="0" smtClean="0"/>
              <a:t>bestia</a:t>
            </a:r>
            <a:r>
              <a:rPr lang="es-CO" dirty="0" smtClean="0"/>
              <a:t> como lo registra</a:t>
            </a:r>
            <a:r>
              <a:rPr lang="es-CO" b="1" dirty="0" smtClean="0"/>
              <a:t> </a:t>
            </a:r>
            <a:r>
              <a:rPr lang="pt-BR" dirty="0" smtClean="0">
                <a:solidFill>
                  <a:srgbClr val="FF0000"/>
                </a:solidFill>
              </a:rPr>
              <a:t>Apoc. 13:1,2</a:t>
            </a:r>
            <a:r>
              <a:rPr lang="pt-BR" dirty="0" smtClean="0"/>
              <a:t> representa el poder que sucedio al Império Romano, que no es otro sino el papado</a:t>
            </a:r>
          </a:p>
          <a:p>
            <a:pPr marL="0" indent="0" algn="ctr">
              <a:buNone/>
            </a:pPr>
            <a:r>
              <a:rPr lang="pt-BR" dirty="0" smtClean="0"/>
              <a:t>  </a:t>
            </a:r>
            <a:r>
              <a:rPr lang="pt-BR" dirty="0" smtClean="0">
                <a:solidFill>
                  <a:srgbClr val="FF0000"/>
                </a:solidFill>
              </a:rPr>
              <a:t>Apoc. 17:3</a:t>
            </a:r>
            <a:r>
              <a:rPr lang="pt-BR" dirty="0">
                <a:solidFill>
                  <a:srgbClr val="FF0000"/>
                </a:solidFill>
              </a:rPr>
              <a:t>.</a:t>
            </a:r>
            <a:r>
              <a:rPr lang="pt-BR" dirty="0" smtClean="0">
                <a:solidFill>
                  <a:srgbClr val="FF0000"/>
                </a:solidFill>
              </a:rPr>
              <a:t> </a:t>
            </a:r>
            <a:endParaRPr lang="pt-BR" dirty="0">
              <a:solidFill>
                <a:srgbClr val="FF0000"/>
              </a:solidFill>
            </a:endParaRPr>
          </a:p>
          <a:p>
            <a:pPr marL="0" indent="0">
              <a:buNone/>
            </a:pPr>
            <a:endParaRPr lang="es-CO" dirty="0" smtClean="0"/>
          </a:p>
          <a:p>
            <a:pPr marL="0" indent="0" algn="ctr">
              <a:buNone/>
            </a:pPr>
            <a:r>
              <a:rPr lang="es-CO" u="sng" dirty="0" smtClean="0"/>
              <a:t>El Falso </a:t>
            </a:r>
            <a:r>
              <a:rPr lang="es-CO" u="sng" dirty="0"/>
              <a:t>profeta</a:t>
            </a:r>
            <a:r>
              <a:rPr lang="es-CO" dirty="0"/>
              <a:t>.</a:t>
            </a:r>
            <a:r>
              <a:rPr lang="es-CO" b="1" dirty="0"/>
              <a:t> </a:t>
            </a:r>
            <a:r>
              <a:rPr lang="es-CO" dirty="0" smtClean="0"/>
              <a:t> Debe </a:t>
            </a:r>
            <a:r>
              <a:rPr lang="es-CO" dirty="0"/>
              <a:t>identificarse con la segunda bestia del </a:t>
            </a:r>
            <a:r>
              <a:rPr lang="es-CO" dirty="0" smtClean="0">
                <a:solidFill>
                  <a:srgbClr val="FF0000"/>
                </a:solidFill>
              </a:rPr>
              <a:t>Apoc.13:11-17</a:t>
            </a:r>
            <a:r>
              <a:rPr lang="es-CO" dirty="0" smtClean="0"/>
              <a:t>, Los Estados Unidos, </a:t>
            </a:r>
            <a:r>
              <a:rPr lang="es-CO" dirty="0"/>
              <a:t>que apoya a la primera bestia </a:t>
            </a:r>
            <a:r>
              <a:rPr lang="es-CO" dirty="0" smtClean="0"/>
              <a:t>y </a:t>
            </a:r>
            <a:r>
              <a:rPr lang="es-CO" dirty="0"/>
              <a:t>que por medio de los milagros que tiene el poder de hacer en presencia de la </a:t>
            </a:r>
            <a:r>
              <a:rPr lang="es-CO" dirty="0" smtClean="0"/>
              <a:t>bestia </a:t>
            </a:r>
            <a:r>
              <a:rPr lang="es-CO" dirty="0"/>
              <a:t>engaña a los hombres para que le hagan a ésta una “imagen</a:t>
            </a:r>
            <a:r>
              <a:rPr lang="es-CO" dirty="0" smtClean="0"/>
              <a:t>”.</a:t>
            </a:r>
            <a:endParaRPr lang="es-CO" dirty="0"/>
          </a:p>
        </p:txBody>
      </p:sp>
    </p:spTree>
    <p:extLst>
      <p:ext uri="{BB962C8B-B14F-4D97-AF65-F5344CB8AC3E}">
        <p14:creationId xmlns:p14="http://schemas.microsoft.com/office/powerpoint/2010/main" val="4037549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1000"/>
                                        <p:tgtEl>
                                          <p:spTgt spid="3">
                                            <p:txEl>
                                              <p:pRg st="3" end="3"/>
                                            </p:txEl>
                                          </p:spTgt>
                                        </p:tgtEl>
                                      </p:cBhvr>
                                    </p:animEffect>
                                    <p:anim calcmode="lin" valueType="num">
                                      <p:cBhvr>
                                        <p:cTn id="4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08313" y="3801292"/>
            <a:ext cx="8229600" cy="3168352"/>
          </a:xfrm>
        </p:spPr>
        <p:txBody>
          <a:bodyPr>
            <a:normAutofit fontScale="85000" lnSpcReduction="20000"/>
          </a:bodyPr>
          <a:lstStyle/>
          <a:p>
            <a:pPr marL="0" indent="0" algn="ctr">
              <a:buNone/>
            </a:pPr>
            <a:r>
              <a:rPr lang="es-CO" dirty="0" smtClean="0">
                <a:solidFill>
                  <a:srgbClr val="FF0000"/>
                </a:solidFill>
              </a:rPr>
              <a:t>Apoc.17:5</a:t>
            </a:r>
            <a:r>
              <a:rPr lang="es-CO" dirty="0" smtClean="0"/>
              <a:t>. </a:t>
            </a:r>
            <a:r>
              <a:rPr lang="es-CO" b="1" baseline="30000" dirty="0" smtClean="0"/>
              <a:t> </a:t>
            </a:r>
            <a:r>
              <a:rPr lang="es-CO" dirty="0" smtClean="0"/>
              <a:t>Y en </a:t>
            </a:r>
            <a:r>
              <a:rPr lang="es-CO" dirty="0"/>
              <a:t>su frente un nombre escrito, un misterio: </a:t>
            </a:r>
            <a:r>
              <a:rPr lang="es-CO" i="1" dirty="0" smtClean="0">
                <a:solidFill>
                  <a:srgbClr val="0070C0"/>
                </a:solidFill>
              </a:rPr>
              <a:t>babilonia la grande, la madre de las rameras y de las abominaciones de la tierra.</a:t>
            </a:r>
          </a:p>
          <a:p>
            <a:pPr marL="0" indent="0" algn="ctr">
              <a:buNone/>
            </a:pPr>
            <a:endParaRPr lang="es-CO" i="1" dirty="0">
              <a:solidFill>
                <a:srgbClr val="0070C0"/>
              </a:solidFill>
            </a:endParaRPr>
          </a:p>
          <a:p>
            <a:pPr marL="0" indent="0" algn="ctr">
              <a:buNone/>
            </a:pPr>
            <a:r>
              <a:rPr lang="es-CO" dirty="0" smtClean="0"/>
              <a:t> </a:t>
            </a:r>
            <a:r>
              <a:rPr lang="es-CO" b="1" dirty="0" smtClean="0"/>
              <a:t>A </a:t>
            </a:r>
            <a:r>
              <a:rPr lang="es-CO" b="1" dirty="0"/>
              <a:t>manera de ranas. </a:t>
            </a:r>
            <a:r>
              <a:rPr lang="es-CO" dirty="0" smtClean="0"/>
              <a:t> </a:t>
            </a:r>
            <a:r>
              <a:rPr lang="es-CO" dirty="0"/>
              <a:t>Tal vez no deba atribuirse ningún significado a esta comparación, </a:t>
            </a:r>
            <a:r>
              <a:rPr lang="es-CO" dirty="0" smtClean="0"/>
              <a:t>que </a:t>
            </a:r>
            <a:r>
              <a:rPr lang="es-CO" dirty="0"/>
              <a:t>sólo tiene el propósito de destacar lo repulsivo que son los “tres </a:t>
            </a:r>
            <a:r>
              <a:rPr lang="es-CO" dirty="0" smtClean="0"/>
              <a:t>espíritus </a:t>
            </a:r>
            <a:r>
              <a:rPr lang="es-CO" dirty="0"/>
              <a:t>inmundos” delante de Dios</a:t>
            </a:r>
            <a:r>
              <a:rPr lang="es-CO" dirty="0" smtClean="0"/>
              <a:t>..</a:t>
            </a:r>
            <a:endParaRPr lang="es-CO" dirty="0"/>
          </a:p>
        </p:txBody>
      </p:sp>
      <p:sp>
        <p:nvSpPr>
          <p:cNvPr id="2" name="1 Rectángulo"/>
          <p:cNvSpPr/>
          <p:nvPr/>
        </p:nvSpPr>
        <p:spPr>
          <a:xfrm>
            <a:off x="280012" y="262377"/>
            <a:ext cx="5084075" cy="2677656"/>
          </a:xfrm>
          <a:prstGeom prst="rect">
            <a:avLst/>
          </a:prstGeom>
        </p:spPr>
        <p:txBody>
          <a:bodyPr wrap="square">
            <a:spAutoFit/>
          </a:bodyPr>
          <a:lstStyle/>
          <a:p>
            <a:pPr algn="ctr"/>
            <a:r>
              <a:rPr lang="es-CO" sz="2800" dirty="0"/>
              <a:t>Los “</a:t>
            </a:r>
            <a:r>
              <a:rPr lang="es-CO" sz="2800" i="1" dirty="0">
                <a:solidFill>
                  <a:srgbClr val="0070C0"/>
                </a:solidFill>
              </a:rPr>
              <a:t>tres espíritus inmundos</a:t>
            </a:r>
            <a:r>
              <a:rPr lang="es-CO" sz="2800" dirty="0"/>
              <a:t>” simbolizan o representan a este </a:t>
            </a:r>
            <a:r>
              <a:rPr lang="es-CO" sz="2800" dirty="0" smtClean="0"/>
              <a:t> trío </a:t>
            </a:r>
            <a:r>
              <a:rPr lang="es-CO" sz="2800" dirty="0"/>
              <a:t>maléfico de poderes religiosos, que juntos constituyen la “</a:t>
            </a:r>
            <a:r>
              <a:rPr lang="es-CO" sz="2800" i="1" dirty="0">
                <a:solidFill>
                  <a:srgbClr val="0070C0"/>
                </a:solidFill>
              </a:rPr>
              <a:t>gran Babilonia</a:t>
            </a:r>
            <a:r>
              <a:rPr lang="es-CO" sz="2800" dirty="0"/>
              <a:t>” de los últimos días. </a:t>
            </a:r>
          </a:p>
        </p:txBody>
      </p:sp>
      <p:pic>
        <p:nvPicPr>
          <p:cNvPr id="2050" name="Picture 2" descr="http://t0.gstatic.com/images?q=tbn:ANd9GcS--TgStCmbOin9qkjKkvUqDgGqpJOhIXp_qGALRecSZORSqE-YV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7" y="260649"/>
            <a:ext cx="3240361" cy="23720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0072" y="2755367"/>
            <a:ext cx="3744416" cy="830997"/>
          </a:xfrm>
          <a:prstGeom prst="rect">
            <a:avLst/>
          </a:prstGeom>
          <a:blipFill>
            <a:blip r:embed="rId3"/>
            <a:tile tx="0" ty="0" sx="100000" sy="100000" flip="none" algn="tl"/>
          </a:blipFill>
        </p:spPr>
        <p:txBody>
          <a:bodyPr wrap="square">
            <a:spAutoFit/>
          </a:bodyPr>
          <a:lstStyle/>
          <a:p>
            <a:pPr algn="ctr"/>
            <a:r>
              <a:rPr lang="es-CO" sz="2400" dirty="0">
                <a:solidFill>
                  <a:srgbClr val="FF0000"/>
                </a:solidFill>
              </a:rPr>
              <a:t>Hacia esa meta se dirige el ecumenismo</a:t>
            </a:r>
          </a:p>
        </p:txBody>
      </p:sp>
    </p:spTree>
    <p:extLst>
      <p:ext uri="{BB962C8B-B14F-4D97-AF65-F5344CB8AC3E}">
        <p14:creationId xmlns:p14="http://schemas.microsoft.com/office/powerpoint/2010/main" val="360521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lstStyle/>
          <a:p>
            <a:r>
              <a:rPr lang="es-CO" i="1" dirty="0" smtClean="0">
                <a:solidFill>
                  <a:srgbClr val="FF0000"/>
                </a:solidFill>
              </a:rPr>
              <a:t>Algunas características de la rana</a:t>
            </a:r>
            <a:endParaRPr lang="es-CO" i="1" dirty="0">
              <a:solidFill>
                <a:srgbClr val="FF0000"/>
              </a:solidFill>
            </a:endParaRPr>
          </a:p>
        </p:txBody>
      </p:sp>
      <p:sp>
        <p:nvSpPr>
          <p:cNvPr id="3" name="2 Marcador de contenido"/>
          <p:cNvSpPr>
            <a:spLocks noGrp="1"/>
          </p:cNvSpPr>
          <p:nvPr>
            <p:ph idx="1"/>
          </p:nvPr>
        </p:nvSpPr>
        <p:spPr>
          <a:xfrm>
            <a:off x="251520" y="1268760"/>
            <a:ext cx="8568952" cy="5256584"/>
          </a:xfrm>
        </p:spPr>
        <p:txBody>
          <a:bodyPr>
            <a:normAutofit fontScale="62500" lnSpcReduction="20000"/>
          </a:bodyPr>
          <a:lstStyle/>
          <a:p>
            <a:pPr marL="0" indent="0">
              <a:buNone/>
            </a:pPr>
            <a:r>
              <a:rPr lang="es-CO" dirty="0" smtClean="0"/>
              <a:t>1) Durante </a:t>
            </a:r>
            <a:r>
              <a:rPr lang="es-CO" dirty="0"/>
              <a:t>su vida la rana experimenta una </a:t>
            </a:r>
            <a:r>
              <a:rPr lang="es-CO" i="1" u="sng" dirty="0">
                <a:solidFill>
                  <a:srgbClr val="0070C0"/>
                </a:solidFill>
              </a:rPr>
              <a:t>metamorfosis</a:t>
            </a:r>
            <a:r>
              <a:rPr lang="es-CO" dirty="0"/>
              <a:t> </a:t>
            </a:r>
            <a:r>
              <a:rPr lang="es-CO" dirty="0" smtClean="0"/>
              <a:t>completa, que </a:t>
            </a:r>
            <a:r>
              <a:rPr lang="es-CO" dirty="0"/>
              <a:t>atraviesa las fases de huevo, una fase larvaria similar a un </a:t>
            </a:r>
            <a:r>
              <a:rPr lang="es-CO" dirty="0" smtClean="0"/>
              <a:t>pez y </a:t>
            </a:r>
            <a:r>
              <a:rPr lang="es-CO" dirty="0"/>
              <a:t>al final la fase de adulto</a:t>
            </a:r>
            <a:r>
              <a:rPr lang="es-CO" dirty="0" smtClean="0"/>
              <a:t>.</a:t>
            </a:r>
          </a:p>
          <a:p>
            <a:pPr marL="0" indent="0">
              <a:buNone/>
            </a:pPr>
            <a:r>
              <a:rPr lang="es-CO" dirty="0" smtClean="0"/>
              <a:t>2) un </a:t>
            </a:r>
            <a:r>
              <a:rPr lang="es-CO" dirty="0"/>
              <a:t>estado larvario renacuajo en </a:t>
            </a:r>
            <a:r>
              <a:rPr lang="es-CO" i="1" u="sng" dirty="0">
                <a:solidFill>
                  <a:srgbClr val="0070C0"/>
                </a:solidFill>
              </a:rPr>
              <a:t>agua dulce, vive de adulto en la tierra</a:t>
            </a:r>
            <a:r>
              <a:rPr lang="es-CO" dirty="0"/>
              <a:t>, aunque nunca alejado o aislado totalmente de un medio húmedo, y vuelve al agua para reproducirse</a:t>
            </a:r>
            <a:r>
              <a:rPr lang="es-CO" dirty="0" smtClean="0"/>
              <a:t>.</a:t>
            </a:r>
          </a:p>
          <a:p>
            <a:pPr marL="0" indent="0">
              <a:buNone/>
            </a:pPr>
            <a:r>
              <a:rPr lang="es-CO" dirty="0" smtClean="0"/>
              <a:t>3) Tiene </a:t>
            </a:r>
            <a:r>
              <a:rPr lang="es-CO" dirty="0"/>
              <a:t>la </a:t>
            </a:r>
            <a:r>
              <a:rPr lang="es-CO" i="1" u="sng" dirty="0">
                <a:solidFill>
                  <a:srgbClr val="0070C0"/>
                </a:solidFill>
              </a:rPr>
              <a:t>lengua pegajosa para capturar presas</a:t>
            </a:r>
            <a:r>
              <a:rPr lang="es-CO" dirty="0"/>
              <a:t>, tales como insectos. La palabra anfibio significa de doble vida es decir que </a:t>
            </a:r>
            <a:r>
              <a:rPr lang="es-CO" i="1" u="sng" dirty="0">
                <a:solidFill>
                  <a:srgbClr val="0070C0"/>
                </a:solidFill>
              </a:rPr>
              <a:t>vive alternativamente en el agua y en la tierra firme.</a:t>
            </a:r>
          </a:p>
          <a:p>
            <a:pPr marL="0" indent="0">
              <a:buNone/>
            </a:pPr>
            <a:r>
              <a:rPr lang="es-CO" dirty="0" smtClean="0"/>
              <a:t>4) Las </a:t>
            </a:r>
            <a:r>
              <a:rPr lang="es-CO" dirty="0"/>
              <a:t>ranas son animales de </a:t>
            </a:r>
            <a:r>
              <a:rPr lang="es-CO" i="1" u="sng" dirty="0">
                <a:solidFill>
                  <a:srgbClr val="0070C0"/>
                </a:solidFill>
              </a:rPr>
              <a:t>piel lisa y suave</a:t>
            </a:r>
            <a:r>
              <a:rPr lang="es-CO" dirty="0"/>
              <a:t>, ojos saltones que pueden ver casi en cualquier dirección y tímpanos auditivos extremos. Los adultos carecen de cola. La mayoría de ellas tienen patas traseras largas, que les permiten dar grandes saltos, y pies palmeados que las convierte en excelentes nadadoras</a:t>
            </a:r>
            <a:r>
              <a:rPr lang="es-CO" dirty="0" smtClean="0"/>
              <a:t>.</a:t>
            </a:r>
          </a:p>
          <a:p>
            <a:pPr marL="0" indent="0">
              <a:buNone/>
            </a:pPr>
            <a:r>
              <a:rPr lang="es-CO" b="1" i="1" dirty="0" smtClean="0"/>
              <a:t>5) Rana </a:t>
            </a:r>
            <a:r>
              <a:rPr lang="es-CO" b="1" i="1" dirty="0"/>
              <a:t>Arborícola de ojos rojos</a:t>
            </a:r>
            <a:endParaRPr lang="es-CO" dirty="0"/>
          </a:p>
          <a:p>
            <a:pPr marL="0" indent="0">
              <a:buNone/>
            </a:pPr>
            <a:r>
              <a:rPr lang="es-CO" dirty="0"/>
              <a:t>Es una de las especies de ranas arborícolas de que</a:t>
            </a:r>
            <a:r>
              <a:rPr lang="es-CO" i="1" u="sng" dirty="0">
                <a:solidFill>
                  <a:srgbClr val="0070C0"/>
                </a:solidFill>
              </a:rPr>
              <a:t> tienen almohadillas adherentes en los dedos.</a:t>
            </a:r>
          </a:p>
          <a:p>
            <a:pPr marL="0" indent="0">
              <a:buNone/>
            </a:pPr>
            <a:r>
              <a:rPr lang="es-CO" b="1" i="1" dirty="0" smtClean="0"/>
              <a:t>6) Rana </a:t>
            </a:r>
            <a:r>
              <a:rPr lang="es-CO" b="1" i="1" dirty="0"/>
              <a:t>de flechas</a:t>
            </a:r>
            <a:endParaRPr lang="es-CO" dirty="0"/>
          </a:p>
          <a:p>
            <a:pPr marL="0" indent="0">
              <a:buNone/>
            </a:pPr>
            <a:r>
              <a:rPr lang="es-CO" dirty="0"/>
              <a:t>La rana de las flechas tiene </a:t>
            </a:r>
            <a:r>
              <a:rPr lang="es-CO" i="1" u="sng" dirty="0">
                <a:solidFill>
                  <a:srgbClr val="0070C0"/>
                </a:solidFill>
              </a:rPr>
              <a:t>poderosas toxinas en la piel que producen parálisis e incluso la muerte.</a:t>
            </a:r>
          </a:p>
          <a:p>
            <a:endParaRPr lang="es-CO" dirty="0"/>
          </a:p>
        </p:txBody>
      </p:sp>
    </p:spTree>
    <p:extLst>
      <p:ext uri="{BB962C8B-B14F-4D97-AF65-F5344CB8AC3E}">
        <p14:creationId xmlns:p14="http://schemas.microsoft.com/office/powerpoint/2010/main" val="37479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barn(inVertical)">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6" end="6"/>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p:cTn id="4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736304"/>
          </a:xfrm>
        </p:spPr>
        <p:txBody>
          <a:bodyPr>
            <a:normAutofit fontScale="92500"/>
          </a:bodyPr>
          <a:lstStyle/>
          <a:p>
            <a:pPr marL="0" indent="0" algn="ctr">
              <a:buNone/>
            </a:pPr>
            <a:r>
              <a:rPr lang="es-CO" dirty="0" smtClean="0"/>
              <a:t>¿Cuál es el propósito que tienen los tres poderes al enviar estos tres espíritus a los reyes de la tierra?</a:t>
            </a:r>
          </a:p>
          <a:p>
            <a:pPr marL="0" indent="0" algn="ctr">
              <a:buNone/>
            </a:pPr>
            <a:endParaRPr lang="es-CO" dirty="0"/>
          </a:p>
          <a:p>
            <a:pPr marL="0" indent="0" algn="ctr">
              <a:buNone/>
            </a:pPr>
            <a:r>
              <a:rPr lang="es-CO" dirty="0" smtClean="0"/>
              <a:t>«…</a:t>
            </a:r>
            <a:r>
              <a:rPr lang="es-CO" dirty="0"/>
              <a:t>R</a:t>
            </a:r>
            <a:r>
              <a:rPr lang="es-CO" dirty="0" smtClean="0"/>
              <a:t>eunirlos </a:t>
            </a:r>
            <a:r>
              <a:rPr lang="es-CO" dirty="0"/>
              <a:t>a la batalla de aquel gran día del Dios </a:t>
            </a:r>
            <a:r>
              <a:rPr lang="es-CO" dirty="0" smtClean="0"/>
              <a:t>Todopoderoso»</a:t>
            </a:r>
          </a:p>
        </p:txBody>
      </p:sp>
      <p:pic>
        <p:nvPicPr>
          <p:cNvPr id="1026" name="Picture 2" descr="http://t2.gstatic.com/images?q=tbn:ANd9GcQeHx6SN4ORuMvJRDTR8LA1g9xxEX6ZJ-Fk0-Myma-uVjDftGMa7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645024"/>
            <a:ext cx="3024336" cy="28083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6908" y="3486880"/>
            <a:ext cx="5053164" cy="3416320"/>
          </a:xfrm>
          <a:prstGeom prst="rect">
            <a:avLst/>
          </a:prstGeom>
        </p:spPr>
        <p:txBody>
          <a:bodyPr wrap="square">
            <a:spAutoFit/>
          </a:bodyPr>
          <a:lstStyle/>
          <a:p>
            <a:pPr algn="ctr"/>
            <a:r>
              <a:rPr lang="es-CO" sz="3600" dirty="0"/>
              <a:t>No olvide que las «señales o milagros» que hacen estos espíritus, según 2 Tes.2:9, son “señales y prodigios mentirosos”</a:t>
            </a:r>
          </a:p>
        </p:txBody>
      </p:sp>
    </p:spTree>
    <p:extLst>
      <p:ext uri="{BB962C8B-B14F-4D97-AF65-F5344CB8AC3E}">
        <p14:creationId xmlns:p14="http://schemas.microsoft.com/office/powerpoint/2010/main" val="29745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186808" cy="5649491"/>
          </a:xfrm>
        </p:spPr>
        <p:txBody>
          <a:bodyPr>
            <a:normAutofit fontScale="92500"/>
          </a:bodyPr>
          <a:lstStyle/>
          <a:p>
            <a:pPr marL="0" indent="0" algn="ctr">
              <a:buNone/>
            </a:pPr>
            <a:r>
              <a:rPr lang="es-CO" dirty="0" smtClean="0">
                <a:solidFill>
                  <a:srgbClr val="FF0000"/>
                </a:solidFill>
              </a:rPr>
              <a:t>Marcos 13:21-23</a:t>
            </a:r>
            <a:r>
              <a:rPr lang="es-CO" dirty="0" smtClean="0"/>
              <a:t>.</a:t>
            </a:r>
            <a:r>
              <a:rPr lang="es-CO" dirty="0"/>
              <a:t> </a:t>
            </a:r>
            <a:r>
              <a:rPr lang="es-CO" dirty="0" smtClean="0"/>
              <a:t>«Entonces </a:t>
            </a:r>
            <a:r>
              <a:rPr lang="es-CO" dirty="0"/>
              <a:t>si alguno os dijere: Mirad, aquí está el Cristo; o, mirad, allí está, no le creáis. </a:t>
            </a:r>
            <a:r>
              <a:rPr lang="es-CO" b="1" baseline="30000" dirty="0" smtClean="0"/>
              <a:t> </a:t>
            </a:r>
            <a:r>
              <a:rPr lang="es-CO" dirty="0"/>
              <a:t>Porque se levantarán falsos Cristos y falsos profetas, y harán </a:t>
            </a:r>
            <a:r>
              <a:rPr lang="es-CO" i="1" dirty="0">
                <a:solidFill>
                  <a:srgbClr val="0070C0"/>
                </a:solidFill>
              </a:rPr>
              <a:t>señales y prodigios, para engañar, si fuese posible, aun a los </a:t>
            </a:r>
            <a:r>
              <a:rPr lang="es-CO" i="1" dirty="0" smtClean="0">
                <a:solidFill>
                  <a:srgbClr val="0070C0"/>
                </a:solidFill>
              </a:rPr>
              <a:t>escogidos</a:t>
            </a:r>
            <a:r>
              <a:rPr lang="es-CO" dirty="0" smtClean="0"/>
              <a:t>. Mas </a:t>
            </a:r>
            <a:r>
              <a:rPr lang="es-CO" dirty="0"/>
              <a:t>vosotros mirad; os lo he dicho todo </a:t>
            </a:r>
            <a:r>
              <a:rPr lang="es-CO" dirty="0" smtClean="0"/>
              <a:t>antes».</a:t>
            </a:r>
            <a:endParaRPr lang="es-CO" dirty="0"/>
          </a:p>
        </p:txBody>
      </p:sp>
      <p:pic>
        <p:nvPicPr>
          <p:cNvPr id="2050" name="Picture 2" descr="http://t2.gstatic.com/images?q=tbn:ANd9GcQMiNiaraaomyWj1Gm4DWjmtesNBwnXDs_d9GyHNxstXiJE0re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836712"/>
            <a:ext cx="4320480"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00372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1800" y="4149080"/>
            <a:ext cx="6120680" cy="2708920"/>
          </a:xfrm>
        </p:spPr>
        <p:txBody>
          <a:bodyPr>
            <a:normAutofit fontScale="70000" lnSpcReduction="20000"/>
          </a:bodyPr>
          <a:lstStyle/>
          <a:p>
            <a:pPr marL="0" indent="0" algn="ctr">
              <a:buNone/>
            </a:pPr>
            <a:r>
              <a:rPr lang="es-CO" dirty="0" smtClean="0"/>
              <a:t> </a:t>
            </a:r>
            <a:r>
              <a:rPr lang="es-CO" sz="4000" b="1" baseline="30000" dirty="0" smtClean="0"/>
              <a:t>20 </a:t>
            </a:r>
            <a:r>
              <a:rPr lang="es-CO" sz="4000" dirty="0"/>
              <a:t>La </a:t>
            </a:r>
            <a:r>
              <a:rPr lang="es-CO" sz="4000" dirty="0" smtClean="0"/>
              <a:t>bestia </a:t>
            </a:r>
            <a:r>
              <a:rPr lang="es-CO" sz="4000" dirty="0"/>
              <a:t>fue apresada, y con ella el falso </a:t>
            </a:r>
            <a:r>
              <a:rPr lang="es-CO" sz="4000" dirty="0" smtClean="0"/>
              <a:t>profeta </a:t>
            </a:r>
            <a:r>
              <a:rPr lang="es-CO" sz="4000" dirty="0"/>
              <a:t>que había hecho delante de ella las señales con las cuales había engañado a los que recibieron la marca de la bestia y habían adorado su imagen. Estos dos fueron lanzados vivos dentro de un lago de fuego que arde con azufre</a:t>
            </a:r>
          </a:p>
        </p:txBody>
      </p:sp>
      <p:sp>
        <p:nvSpPr>
          <p:cNvPr id="2" name="1 Rectángulo"/>
          <p:cNvSpPr/>
          <p:nvPr/>
        </p:nvSpPr>
        <p:spPr>
          <a:xfrm>
            <a:off x="179512" y="404664"/>
            <a:ext cx="4572000" cy="3539430"/>
          </a:xfrm>
          <a:prstGeom prst="rect">
            <a:avLst/>
          </a:prstGeom>
        </p:spPr>
        <p:txBody>
          <a:bodyPr>
            <a:spAutoFit/>
          </a:bodyPr>
          <a:lstStyle/>
          <a:p>
            <a:pPr algn="ctr"/>
            <a:r>
              <a:rPr lang="es-CO" sz="3200" dirty="0">
                <a:solidFill>
                  <a:srgbClr val="FF0000"/>
                </a:solidFill>
              </a:rPr>
              <a:t>Apoc.19:19,20</a:t>
            </a:r>
            <a:r>
              <a:rPr lang="es-CO" sz="3200" dirty="0"/>
              <a:t>. Vi a la bestia y a los reyes de la tierra y sus ejércitos, reunidos para guerrear contra el que montaba el caballo y contra su ejército.</a:t>
            </a:r>
          </a:p>
        </p:txBody>
      </p:sp>
      <p:pic>
        <p:nvPicPr>
          <p:cNvPr id="3074" name="Picture 2" descr="http://t3.gstatic.com/images?q=tbn:ANd9GcTEvEW1VWMykhvSRF6wZeq1SDaPHutwDLjZqo4vIU90GZ-rTOy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04664"/>
            <a:ext cx="3888432" cy="35394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QBTBnPxwr6SOG3ZcV9hmVNi0WYEdaibJ11vkDT5wsSriG5A2dot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449" y="4077072"/>
            <a:ext cx="2579351" cy="2780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8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barn(inVertical)">
                                      <p:cBhvr>
                                        <p:cTn id="12" dur="5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3672408"/>
          </a:xfrm>
        </p:spPr>
        <p:txBody>
          <a:bodyPr>
            <a:normAutofit fontScale="85000" lnSpcReduction="10000"/>
          </a:bodyPr>
          <a:lstStyle/>
          <a:p>
            <a:pPr marL="0" indent="0" algn="ctr">
              <a:buNone/>
            </a:pPr>
            <a:r>
              <a:rPr lang="es-CO" sz="3600" i="1" dirty="0" smtClean="0">
                <a:solidFill>
                  <a:srgbClr val="FF0000"/>
                </a:solidFill>
              </a:rPr>
              <a:t>¿Cuál es el propósito que busca este triple poder? </a:t>
            </a:r>
          </a:p>
          <a:p>
            <a:pPr marL="0" indent="0" algn="ctr">
              <a:buNone/>
            </a:pPr>
            <a:endParaRPr lang="es-CO" dirty="0" smtClean="0">
              <a:solidFill>
                <a:srgbClr val="FF0000"/>
              </a:solidFill>
            </a:endParaRPr>
          </a:p>
          <a:p>
            <a:pPr marL="0" indent="0" algn="ctr">
              <a:buNone/>
            </a:pPr>
            <a:r>
              <a:rPr lang="es-CO" dirty="0" smtClean="0">
                <a:solidFill>
                  <a:srgbClr val="FF0000"/>
                </a:solidFill>
              </a:rPr>
              <a:t>Mat.24:4,5</a:t>
            </a:r>
            <a:r>
              <a:rPr lang="es-CO" dirty="0" smtClean="0"/>
              <a:t>. Respondiendo </a:t>
            </a:r>
            <a:r>
              <a:rPr lang="es-CO" dirty="0"/>
              <a:t>Jesús, les dijo: </a:t>
            </a:r>
            <a:r>
              <a:rPr lang="es-CO" dirty="0" smtClean="0"/>
              <a:t>--»Mirad </a:t>
            </a:r>
            <a:r>
              <a:rPr lang="es-CO" dirty="0"/>
              <a:t>que nadie os engañe, </a:t>
            </a:r>
            <a:r>
              <a:rPr lang="es-CO" dirty="0" smtClean="0"/>
              <a:t> </a:t>
            </a:r>
            <a:r>
              <a:rPr lang="es-CO" b="1" baseline="30000" dirty="0" smtClean="0"/>
              <a:t>5 </a:t>
            </a:r>
            <a:r>
              <a:rPr lang="es-CO" dirty="0"/>
              <a:t>porque vendrán muchos en mi nombre, diciendo: "Yo soy el Cristo", y a muchos </a:t>
            </a:r>
            <a:r>
              <a:rPr lang="es-CO" dirty="0" smtClean="0"/>
              <a:t>engañarán».</a:t>
            </a:r>
          </a:p>
          <a:p>
            <a:pPr marL="0" indent="0">
              <a:buNone/>
            </a:pPr>
            <a:endParaRPr lang="es-CO" dirty="0"/>
          </a:p>
          <a:p>
            <a:pPr marL="0" indent="0" algn="ctr">
              <a:buNone/>
            </a:pPr>
            <a:r>
              <a:rPr lang="es-CO" b="1" dirty="0">
                <a:solidFill>
                  <a:srgbClr val="FF0000"/>
                </a:solidFill>
              </a:rPr>
              <a:t>Verso 11</a:t>
            </a:r>
            <a:r>
              <a:rPr lang="es-CO" b="1" dirty="0"/>
              <a:t>. </a:t>
            </a:r>
            <a:r>
              <a:rPr lang="es-CO" b="1" dirty="0" smtClean="0"/>
              <a:t>«</a:t>
            </a:r>
            <a:r>
              <a:rPr lang="es-CO" i="1" dirty="0" smtClean="0">
                <a:solidFill>
                  <a:srgbClr val="0070C0"/>
                </a:solidFill>
              </a:rPr>
              <a:t>Muchos </a:t>
            </a:r>
            <a:r>
              <a:rPr lang="es-CO" i="1" dirty="0">
                <a:solidFill>
                  <a:srgbClr val="0070C0"/>
                </a:solidFill>
              </a:rPr>
              <a:t>falsos profetas se levantarán y engañarán a </a:t>
            </a:r>
            <a:r>
              <a:rPr lang="es-CO" i="1" dirty="0" smtClean="0">
                <a:solidFill>
                  <a:srgbClr val="0070C0"/>
                </a:solidFill>
              </a:rPr>
              <a:t>muchos</a:t>
            </a:r>
            <a:r>
              <a:rPr lang="es-CO" dirty="0" smtClean="0"/>
              <a:t>»; Su propósito es engañar.</a:t>
            </a:r>
          </a:p>
        </p:txBody>
      </p:sp>
      <p:sp>
        <p:nvSpPr>
          <p:cNvPr id="4" name="3 Rectángulo"/>
          <p:cNvSpPr/>
          <p:nvPr/>
        </p:nvSpPr>
        <p:spPr>
          <a:xfrm>
            <a:off x="251520" y="4005064"/>
            <a:ext cx="6696744" cy="2677656"/>
          </a:xfrm>
          <a:prstGeom prst="rect">
            <a:avLst/>
          </a:prstGeom>
        </p:spPr>
        <p:txBody>
          <a:bodyPr wrap="square">
            <a:spAutoFit/>
          </a:bodyPr>
          <a:lstStyle/>
          <a:p>
            <a:pPr algn="ctr"/>
            <a:r>
              <a:rPr lang="es-CO" sz="2400" dirty="0"/>
              <a:t>Nota. Ciertamente que Cristo está hablando aquí de la proliferación de iglesias que en el nombre de Cristo hacen milagros, y muchos son engañados por esto, y no hablan sino de milagros.  Pero el apóstol Juan dice claramente que si no guardan «</a:t>
            </a:r>
            <a:r>
              <a:rPr lang="es-CO" sz="2400" i="1" u="sng" dirty="0">
                <a:solidFill>
                  <a:srgbClr val="0070C0"/>
                </a:solidFill>
              </a:rPr>
              <a:t>los Mandamientos de Dios son mentirosos</a:t>
            </a:r>
            <a:r>
              <a:rPr lang="es-CO" sz="2400" dirty="0"/>
              <a:t>» </a:t>
            </a:r>
          </a:p>
          <a:p>
            <a:pPr algn="ctr"/>
            <a:r>
              <a:rPr lang="es-CO" sz="2400" dirty="0">
                <a:solidFill>
                  <a:srgbClr val="FF0000"/>
                </a:solidFill>
              </a:rPr>
              <a:t>(Lea 1Juan 2:4).    </a:t>
            </a:r>
          </a:p>
        </p:txBody>
      </p:sp>
      <p:pic>
        <p:nvPicPr>
          <p:cNvPr id="1026" name="Picture 2" descr="http://t2.gstatic.com/images?q=tbn:ANd9GcTaBoa_W0uBNZ5jpM6mJkQ9na0Few9P0Vmlcr9uMLHqY6fgrkB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4022050"/>
            <a:ext cx="1714500" cy="2575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67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circle(in)">
                                      <p:cBhvr>
                                        <p:cTn id="22" dur="20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barn(inVertical)">
                                      <p:cBhvr>
                                        <p:cTn id="27" dur="500"/>
                                        <p:tgtEl>
                                          <p:spTgt spid="4">
                                            <p:txEl>
                                              <p:pRg st="0" end="0"/>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barn(inVertical)">
                                      <p:cBhvr>
                                        <p:cTn id="3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lgn="ctr">
              <a:buNone/>
            </a:pPr>
            <a:r>
              <a:rPr lang="es-CO" dirty="0" smtClean="0">
                <a:solidFill>
                  <a:srgbClr val="FF0000"/>
                </a:solidFill>
              </a:rPr>
              <a:t>Verso 24</a:t>
            </a:r>
            <a:r>
              <a:rPr lang="es-CO" dirty="0" smtClean="0"/>
              <a:t>.</a:t>
            </a:r>
            <a:r>
              <a:rPr lang="es-CO" dirty="0"/>
              <a:t> </a:t>
            </a:r>
            <a:r>
              <a:rPr lang="es-CO" dirty="0" smtClean="0"/>
              <a:t>«</a:t>
            </a:r>
            <a:r>
              <a:rPr lang="es-CO" i="1" dirty="0" smtClean="0">
                <a:solidFill>
                  <a:srgbClr val="0070C0"/>
                </a:solidFill>
              </a:rPr>
              <a:t>Porque </a:t>
            </a:r>
            <a:r>
              <a:rPr lang="es-CO" i="1" dirty="0">
                <a:solidFill>
                  <a:srgbClr val="0070C0"/>
                </a:solidFill>
              </a:rPr>
              <a:t>se levantarán falsos cristos y falsos profetas, y harán grandes señales y prodigios, de tal manera que engañarán, si es posible, aun a los </a:t>
            </a:r>
            <a:r>
              <a:rPr lang="es-CO" i="1" dirty="0" smtClean="0">
                <a:solidFill>
                  <a:srgbClr val="0070C0"/>
                </a:solidFill>
              </a:rPr>
              <a:t>escogidos</a:t>
            </a:r>
            <a:r>
              <a:rPr lang="es-CO" dirty="0" smtClean="0"/>
              <a:t>». </a:t>
            </a:r>
          </a:p>
          <a:p>
            <a:pPr marL="0" indent="0">
              <a:buNone/>
            </a:pPr>
            <a:endParaRPr lang="es-CO" dirty="0"/>
          </a:p>
          <a:p>
            <a:pPr marL="0" indent="0" algn="ctr">
              <a:buNone/>
            </a:pPr>
            <a:r>
              <a:rPr lang="es-CO" dirty="0" smtClean="0"/>
              <a:t>Tenga </a:t>
            </a:r>
            <a:r>
              <a:rPr lang="es-CO" dirty="0"/>
              <a:t>mui presenta </a:t>
            </a:r>
            <a:r>
              <a:rPr lang="es-CO" dirty="0" smtClean="0"/>
              <a:t>las palabras </a:t>
            </a:r>
            <a:r>
              <a:rPr lang="es-CO" dirty="0"/>
              <a:t>de Eva, Quien </a:t>
            </a:r>
            <a:r>
              <a:rPr lang="es-CO" dirty="0" smtClean="0"/>
              <a:t>tardíamente </a:t>
            </a:r>
            <a:r>
              <a:rPr lang="es-CO" dirty="0"/>
              <a:t>dijo: </a:t>
            </a:r>
            <a:r>
              <a:rPr lang="es-CO" dirty="0" smtClean="0"/>
              <a:t>«</a:t>
            </a:r>
            <a:r>
              <a:rPr lang="es-CO" i="1" u="sng" dirty="0" smtClean="0">
                <a:solidFill>
                  <a:srgbClr val="0070C0"/>
                </a:solidFill>
              </a:rPr>
              <a:t>La </a:t>
            </a:r>
            <a:r>
              <a:rPr lang="es-CO" i="1" u="sng" dirty="0">
                <a:solidFill>
                  <a:srgbClr val="0070C0"/>
                </a:solidFill>
              </a:rPr>
              <a:t>serpiente me engaño</a:t>
            </a:r>
            <a:r>
              <a:rPr lang="es-CO" dirty="0" smtClean="0"/>
              <a:t>» </a:t>
            </a:r>
            <a:r>
              <a:rPr lang="es-CO" dirty="0" smtClean="0">
                <a:solidFill>
                  <a:srgbClr val="FF0000"/>
                </a:solidFill>
              </a:rPr>
              <a:t>(Gén.3:13)</a:t>
            </a:r>
            <a:r>
              <a:rPr lang="es-CO" dirty="0" smtClean="0"/>
              <a:t>. Pero ya no había nada que ella pudiera hacer para remediar esta situación, sino, afrontar las consecuencias; la muerte. </a:t>
            </a:r>
            <a:endParaRPr lang="es-CO" dirty="0"/>
          </a:p>
          <a:p>
            <a:pPr marL="0" indent="0">
              <a:buNone/>
            </a:pPr>
            <a:endParaRPr lang="es-CO" dirty="0"/>
          </a:p>
        </p:txBody>
      </p:sp>
    </p:spTree>
    <p:extLst>
      <p:ext uri="{BB962C8B-B14F-4D97-AF65-F5344CB8AC3E}">
        <p14:creationId xmlns:p14="http://schemas.microsoft.com/office/powerpoint/2010/main" val="51220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85000" lnSpcReduction="20000"/>
          </a:bodyPr>
          <a:lstStyle/>
          <a:p>
            <a:pPr marL="0" indent="0" algn="ctr">
              <a:buNone/>
            </a:pPr>
            <a:r>
              <a:rPr lang="en-US" dirty="0" smtClean="0"/>
              <a:t>La pregunta es:  </a:t>
            </a:r>
            <a:r>
              <a:rPr lang="en-US" b="1" i="1" dirty="0" smtClean="0">
                <a:solidFill>
                  <a:srgbClr val="FF0000"/>
                </a:solidFill>
              </a:rPr>
              <a:t>¿Què haremos para </a:t>
            </a:r>
            <a:r>
              <a:rPr lang="en-US" b="1" i="1" dirty="0">
                <a:solidFill>
                  <a:srgbClr val="FF0000"/>
                </a:solidFill>
              </a:rPr>
              <a:t>no </a:t>
            </a:r>
            <a:r>
              <a:rPr lang="en-US" b="1" i="1" dirty="0" smtClean="0">
                <a:solidFill>
                  <a:srgbClr val="FF0000"/>
                </a:solidFill>
              </a:rPr>
              <a:t>ser engañados?</a:t>
            </a:r>
          </a:p>
          <a:p>
            <a:pPr marL="0" indent="0">
              <a:buNone/>
            </a:pPr>
            <a:endParaRPr lang="en-US" dirty="0" smtClean="0"/>
          </a:p>
          <a:p>
            <a:pPr marL="0" indent="0">
              <a:buNone/>
            </a:pPr>
            <a:r>
              <a:rPr lang="en-US" dirty="0" smtClean="0"/>
              <a:t>1) </a:t>
            </a:r>
            <a:r>
              <a:rPr lang="en-US" i="1" dirty="0" smtClean="0">
                <a:solidFill>
                  <a:srgbClr val="0070C0"/>
                </a:solidFill>
              </a:rPr>
              <a:t>Studier fervientemente la Palabra de Dios</a:t>
            </a:r>
            <a:r>
              <a:rPr lang="en-US" dirty="0" smtClean="0"/>
              <a:t> </a:t>
            </a:r>
            <a:r>
              <a:rPr lang="en-US" dirty="0" smtClean="0">
                <a:solidFill>
                  <a:srgbClr val="FF0000"/>
                </a:solidFill>
              </a:rPr>
              <a:t>(Juan 5:39)</a:t>
            </a:r>
            <a:r>
              <a:rPr lang="en-US" dirty="0" smtClean="0"/>
              <a:t>. Y </a:t>
            </a:r>
            <a:r>
              <a:rPr lang="en-US" i="1" dirty="0" smtClean="0">
                <a:solidFill>
                  <a:srgbClr val="0070C0"/>
                </a:solidFill>
              </a:rPr>
              <a:t>obedecerla</a:t>
            </a:r>
            <a:r>
              <a:rPr lang="en-US" dirty="0" smtClean="0"/>
              <a:t> </a:t>
            </a:r>
            <a:r>
              <a:rPr lang="en-US" dirty="0" smtClean="0">
                <a:solidFill>
                  <a:srgbClr val="FF0000"/>
                </a:solidFill>
              </a:rPr>
              <a:t>(Luc.6:46)</a:t>
            </a:r>
            <a:r>
              <a:rPr lang="en-US" dirty="0" smtClean="0"/>
              <a:t>,  </a:t>
            </a:r>
            <a:endParaRPr lang="en-US" dirty="0"/>
          </a:p>
          <a:p>
            <a:pPr marL="0" indent="0">
              <a:buNone/>
            </a:pPr>
            <a:endParaRPr lang="en-US" dirty="0" smtClean="0"/>
          </a:p>
          <a:p>
            <a:pPr marL="0" indent="0">
              <a:buNone/>
            </a:pPr>
            <a:r>
              <a:rPr lang="en-US" dirty="0" smtClean="0"/>
              <a:t>2) </a:t>
            </a:r>
            <a:r>
              <a:rPr lang="en-US" i="1" dirty="0" smtClean="0">
                <a:solidFill>
                  <a:srgbClr val="0070C0"/>
                </a:solidFill>
              </a:rPr>
              <a:t>Orar sin </a:t>
            </a:r>
            <a:r>
              <a:rPr lang="en-US" i="1" dirty="0">
                <a:solidFill>
                  <a:srgbClr val="0070C0"/>
                </a:solidFill>
              </a:rPr>
              <a:t>c</a:t>
            </a:r>
            <a:r>
              <a:rPr lang="en-US" i="1" dirty="0" smtClean="0">
                <a:solidFill>
                  <a:srgbClr val="0070C0"/>
                </a:solidFill>
              </a:rPr>
              <a:t>esar </a:t>
            </a:r>
            <a:r>
              <a:rPr lang="en-US" i="1" dirty="0" smtClean="0">
                <a:solidFill>
                  <a:srgbClr val="FF0000"/>
                </a:solidFill>
              </a:rPr>
              <a:t>(1Tes.5:17)</a:t>
            </a:r>
            <a:r>
              <a:rPr lang="en-US" dirty="0" smtClean="0"/>
              <a:t>,  quiere desir, que oremos cada rato, constantemente. ¿Que pasa si dejamos de respirar por un ratico? </a:t>
            </a:r>
          </a:p>
          <a:p>
            <a:endParaRPr lang="en-US" dirty="0"/>
          </a:p>
          <a:p>
            <a:pPr marL="0" indent="0">
              <a:buNone/>
            </a:pPr>
            <a:r>
              <a:rPr lang="en-US" dirty="0" smtClean="0"/>
              <a:t>3). </a:t>
            </a:r>
            <a:r>
              <a:rPr lang="en-US" dirty="0" smtClean="0">
                <a:solidFill>
                  <a:srgbClr val="FF0000"/>
                </a:solidFill>
              </a:rPr>
              <a:t>Juan 7:17</a:t>
            </a:r>
            <a:r>
              <a:rPr lang="en-US" dirty="0" smtClean="0"/>
              <a:t>. Si se quiere hacer la voluntad de Dios se tiene que despojar de querer hacer su voluntad, para que se pueda hacer la voluntad de Dios, de lo contrario no se puede. A causa del pecado, </a:t>
            </a:r>
            <a:r>
              <a:rPr lang="en-US" dirty="0"/>
              <a:t>c</a:t>
            </a:r>
            <a:r>
              <a:rPr lang="en-US" dirty="0" smtClean="0"/>
              <a:t>hoca nuestra voluntad con la voluntad de Dios  </a:t>
            </a:r>
            <a:endParaRPr lang="en-US" dirty="0"/>
          </a:p>
        </p:txBody>
      </p:sp>
    </p:spTree>
    <p:extLst>
      <p:ext uri="{BB962C8B-B14F-4D97-AF65-F5344CB8AC3E}">
        <p14:creationId xmlns:p14="http://schemas.microsoft.com/office/powerpoint/2010/main" val="101755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1)">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p:spPr>
        <p:txBody>
          <a:bodyPr>
            <a:normAutofit/>
          </a:bodyPr>
          <a:lstStyle/>
          <a:p>
            <a:pPr marL="0" indent="0" algn="ctr">
              <a:buNone/>
            </a:pPr>
            <a:r>
              <a:rPr lang="es-CO" dirty="0" smtClean="0"/>
              <a:t>Como usted se habrá dado cuenta, este tema, como todos los demás temas, están basados en lo que dice la Palabra de Dios. </a:t>
            </a:r>
          </a:p>
        </p:txBody>
      </p:sp>
      <p:sp>
        <p:nvSpPr>
          <p:cNvPr id="4" name="3 Rectángulo"/>
          <p:cNvSpPr/>
          <p:nvPr/>
        </p:nvSpPr>
        <p:spPr>
          <a:xfrm>
            <a:off x="302464" y="2420888"/>
            <a:ext cx="5637688" cy="4401205"/>
          </a:xfrm>
          <a:prstGeom prst="rect">
            <a:avLst/>
          </a:prstGeom>
        </p:spPr>
        <p:txBody>
          <a:bodyPr wrap="square">
            <a:spAutoFit/>
          </a:bodyPr>
          <a:lstStyle/>
          <a:p>
            <a:pPr algn="ctr"/>
            <a:r>
              <a:rPr lang="es-CO" sz="2800" dirty="0">
                <a:solidFill>
                  <a:srgbClr val="FF0000"/>
                </a:solidFill>
              </a:rPr>
              <a:t>Es mi deseo y oración, es que usted este velando, orando y estudiando la Palabra de Dios para no ser engañado, ya que estos tres poderes están interesados en nosotros para conducirnos a la perdición eterna; la única salvaguardia consiste en aceptar a Cristo como nuestro Salvador. Que Dios le </a:t>
            </a:r>
            <a:r>
              <a:rPr lang="es-CO" sz="2800" dirty="0" smtClean="0">
                <a:solidFill>
                  <a:srgbClr val="FF0000"/>
                </a:solidFill>
              </a:rPr>
              <a:t>bendiga, en el nombre de Cristo. </a:t>
            </a:r>
            <a:r>
              <a:rPr lang="es-CO" sz="2800" dirty="0">
                <a:solidFill>
                  <a:srgbClr val="FF0000"/>
                </a:solidFill>
              </a:rPr>
              <a:t>Amen</a:t>
            </a:r>
          </a:p>
        </p:txBody>
      </p:sp>
      <p:pic>
        <p:nvPicPr>
          <p:cNvPr id="2052" name="Picture 4" descr="http://t0.gstatic.com/images?q=tbn:ANd9GcTOKFW7zyyTOLuqzfcZsD7UYVRmeIDT_ROr3P0JjoNMKYU61K4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708920"/>
            <a:ext cx="2916932" cy="3831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69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ipe(down)">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2618</TotalTime>
  <Words>4517</Words>
  <Application>Microsoft Office PowerPoint</Application>
  <PresentationFormat>Presentación en pantalla (4:3)</PresentationFormat>
  <Paragraphs>209</Paragraphs>
  <Slides>50</Slides>
  <Notes>0</Notes>
  <HiddenSlides>0</HiddenSlides>
  <MMClips>0</MMClips>
  <ScaleCrop>false</ScaleCrop>
  <HeadingPairs>
    <vt:vector size="4" baseType="variant">
      <vt:variant>
        <vt:lpstr>Tema</vt:lpstr>
      </vt:variant>
      <vt:variant>
        <vt:i4>1</vt:i4>
      </vt:variant>
      <vt:variant>
        <vt:lpstr>Títulos de diapositiva</vt:lpstr>
      </vt:variant>
      <vt:variant>
        <vt:i4>50</vt:i4>
      </vt:variant>
    </vt:vector>
  </HeadingPairs>
  <TitlesOfParts>
    <vt:vector size="51"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había querido hacer Lucifer en el cielo?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Algunas características de la rana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240</cp:revision>
  <dcterms:created xsi:type="dcterms:W3CDTF">2012-09-09T17:03:58Z</dcterms:created>
  <dcterms:modified xsi:type="dcterms:W3CDTF">2012-10-14T16:59:46Z</dcterms:modified>
</cp:coreProperties>
</file>